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6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9164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5" y="0"/>
            <a:ext cx="155447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6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9164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5" y="0"/>
            <a:ext cx="155447" cy="685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605" y="287527"/>
            <a:ext cx="7320788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397" y="1406398"/>
            <a:ext cx="741045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12" y="2667000"/>
            <a:ext cx="8158988" cy="1231106"/>
          </a:xfrm>
        </p:spPr>
        <p:txBody>
          <a:bodyPr/>
          <a:lstStyle/>
          <a:p>
            <a:r>
              <a:rPr lang="en-US" sz="4000" dirty="0" smtClean="0"/>
              <a:t>EPISTATIC GENE INTRACTION 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9050" y="1136650"/>
          <a:ext cx="7619999" cy="4416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395"/>
                <a:gridCol w="2603500"/>
                <a:gridCol w="2491104"/>
              </a:tblGrid>
              <a:tr h="1447800"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Epistatic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071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671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309880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Phenotypic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Expression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43863">
                <a:tc>
                  <a:txBody>
                    <a:bodyPr/>
                    <a:lstStyle/>
                    <a:p>
                      <a:pPr marR="46926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804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43991">
                <a:tc>
                  <a:txBody>
                    <a:bodyPr/>
                    <a:lstStyle/>
                    <a:p>
                      <a:pPr marR="46863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804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80897"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2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Bb, Bb,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5672" y="373379"/>
            <a:ext cx="2798445" cy="835660"/>
            <a:chOff x="1185672" y="373379"/>
            <a:chExt cx="2798445" cy="835660"/>
          </a:xfrm>
        </p:grpSpPr>
        <p:sp>
          <p:nvSpPr>
            <p:cNvPr id="3" name="object 3"/>
            <p:cNvSpPr/>
            <p:nvPr/>
          </p:nvSpPr>
          <p:spPr>
            <a:xfrm>
              <a:off x="1185672" y="373379"/>
              <a:ext cx="2798064" cy="8351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5231" y="1066799"/>
              <a:ext cx="2218944" cy="140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514934"/>
            <a:ext cx="2140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Exampl</a:t>
            </a:r>
            <a:r>
              <a:rPr sz="4000" b="0" u="heavy" spc="-20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e</a:t>
            </a:r>
            <a:r>
              <a:rPr sz="4000" b="0" u="heavy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1752600"/>
            <a:ext cx="7498080" cy="4800600"/>
          </a:xfrm>
          <a:custGeom>
            <a:avLst/>
            <a:gdLst/>
            <a:ahLst/>
            <a:cxnLst/>
            <a:rect l="l" t="t" r="r" b="b"/>
            <a:pathLst>
              <a:path w="7498080" h="4800600">
                <a:moveTo>
                  <a:pt x="0" y="4800600"/>
                </a:moveTo>
                <a:lnTo>
                  <a:pt x="7498080" y="4800600"/>
                </a:lnTo>
                <a:lnTo>
                  <a:pt x="749808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2889" y="1685473"/>
            <a:ext cx="6995159" cy="385317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latin typeface="Arial"/>
                <a:cs typeface="Arial"/>
              </a:rPr>
              <a:t>Studied in summer squash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Cucurbita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pepo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605155" indent="-27305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790" algn="l"/>
              </a:tabLst>
            </a:pPr>
            <a:r>
              <a:rPr sz="2400" spc="-5" dirty="0">
                <a:latin typeface="Arial"/>
                <a:cs typeface="Arial"/>
              </a:rPr>
              <a:t>Common fruit colors-white,yellow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&amp;green</a:t>
            </a:r>
            <a:endParaRPr sz="2400">
              <a:latin typeface="Arial"/>
              <a:cs typeface="Arial"/>
            </a:endParaRPr>
          </a:p>
          <a:p>
            <a:pPr marL="604520" indent="-27241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155" algn="l"/>
              </a:tabLst>
            </a:pPr>
            <a:r>
              <a:rPr sz="2400" dirty="0">
                <a:latin typeface="Arial"/>
                <a:cs typeface="Arial"/>
              </a:rPr>
              <a:t>White (W) </a:t>
            </a:r>
            <a:r>
              <a:rPr sz="2400" spc="-5" dirty="0">
                <a:latin typeface="Arial"/>
                <a:cs typeface="Arial"/>
              </a:rPr>
              <a:t>is dominant over colored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squash</a:t>
            </a:r>
            <a:endParaRPr sz="2400">
              <a:latin typeface="Arial"/>
              <a:cs typeface="Arial"/>
            </a:endParaRPr>
          </a:p>
          <a:p>
            <a:pPr marL="604520" indent="-27241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155" algn="l"/>
              </a:tabLst>
            </a:pPr>
            <a:r>
              <a:rPr sz="2400" spc="-45" dirty="0">
                <a:latin typeface="Arial"/>
                <a:cs typeface="Arial"/>
              </a:rPr>
              <a:t>Yellow </a:t>
            </a:r>
            <a:r>
              <a:rPr sz="2400" dirty="0">
                <a:latin typeface="Arial"/>
                <a:cs typeface="Arial"/>
              </a:rPr>
              <a:t>(Y) </a:t>
            </a:r>
            <a:r>
              <a:rPr sz="2400" spc="-5" dirty="0">
                <a:latin typeface="Arial"/>
                <a:cs typeface="Arial"/>
              </a:rPr>
              <a:t>is dominant over green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squash</a:t>
            </a:r>
            <a:endParaRPr sz="2400">
              <a:latin typeface="Arial"/>
              <a:cs typeface="Arial"/>
            </a:endParaRPr>
          </a:p>
          <a:p>
            <a:pPr marL="570230" marR="299720" indent="-23812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790" algn="l"/>
              </a:tabLst>
            </a:pPr>
            <a:r>
              <a:rPr sz="2400" spc="-5" dirty="0">
                <a:latin typeface="Arial"/>
                <a:cs typeface="Arial"/>
              </a:rPr>
              <a:t>Pure breeding white fruited variety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crossed  with the double recessive green </a:t>
            </a:r>
            <a:r>
              <a:rPr sz="2400" spc="-20" dirty="0">
                <a:latin typeface="Arial"/>
                <a:cs typeface="Arial"/>
              </a:rPr>
              <a:t>variety,F1  </a:t>
            </a:r>
            <a:r>
              <a:rPr sz="2400" spc="-5" dirty="0">
                <a:latin typeface="Arial"/>
                <a:cs typeface="Arial"/>
              </a:rPr>
              <a:t>hybrids are all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white</a:t>
            </a:r>
            <a:endParaRPr sz="2400">
              <a:latin typeface="Arial"/>
              <a:cs typeface="Arial"/>
            </a:endParaRPr>
          </a:p>
          <a:p>
            <a:pPr marL="570230" marR="80645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155" algn="l"/>
              </a:tabLst>
            </a:pP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hybrids are selfed-white, yellow  &amp;green </a:t>
            </a:r>
            <a:r>
              <a:rPr sz="2400" dirty="0">
                <a:latin typeface="Arial"/>
                <a:cs typeface="Arial"/>
              </a:rPr>
              <a:t>fruited </a:t>
            </a:r>
            <a:r>
              <a:rPr sz="2400" spc="-5" dirty="0">
                <a:latin typeface="Arial"/>
                <a:cs typeface="Arial"/>
              </a:rPr>
              <a:t>plants </a:t>
            </a:r>
            <a:r>
              <a:rPr sz="2400" dirty="0">
                <a:latin typeface="Arial"/>
                <a:cs typeface="Arial"/>
              </a:rPr>
              <a:t>arise in the ratio 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12:3:1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609600"/>
            <a:ext cx="3733800" cy="6019800"/>
          </a:xfrm>
          <a:custGeom>
            <a:avLst/>
            <a:gdLst/>
            <a:ahLst/>
            <a:cxnLst/>
            <a:rect l="l" t="t" r="r" b="b"/>
            <a:pathLst>
              <a:path w="3733800" h="6019800">
                <a:moveTo>
                  <a:pt x="3733800" y="0"/>
                </a:moveTo>
                <a:lnTo>
                  <a:pt x="0" y="0"/>
                </a:lnTo>
                <a:lnTo>
                  <a:pt x="0" y="6019800"/>
                </a:lnTo>
                <a:lnTo>
                  <a:pt x="3733800" y="6019800"/>
                </a:lnTo>
                <a:lnTo>
                  <a:pt x="373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609600"/>
            <a:ext cx="3733800" cy="6019800"/>
          </a:xfrm>
          <a:custGeom>
            <a:avLst/>
            <a:gdLst/>
            <a:ahLst/>
            <a:cxnLst/>
            <a:rect l="l" t="t" r="r" b="b"/>
            <a:pathLst>
              <a:path w="3733800" h="6019800">
                <a:moveTo>
                  <a:pt x="0" y="6019800"/>
                </a:moveTo>
                <a:lnTo>
                  <a:pt x="3733800" y="6019800"/>
                </a:lnTo>
                <a:lnTo>
                  <a:pt x="37338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8130" y="633425"/>
            <a:ext cx="29171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145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effect </a:t>
            </a:r>
            <a:r>
              <a:rPr sz="2400" spc="1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5019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dominant </a:t>
            </a:r>
            <a:r>
              <a:rPr sz="2400" spc="-75" dirty="0">
                <a:latin typeface="Arial"/>
                <a:cs typeface="Arial"/>
              </a:rPr>
              <a:t>gene </a:t>
            </a:r>
            <a:r>
              <a:rPr sz="2400" spc="-70" dirty="0">
                <a:latin typeface="Arial"/>
                <a:cs typeface="Arial"/>
              </a:rPr>
              <a:t>’Y’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is  masked </a:t>
            </a:r>
            <a:r>
              <a:rPr sz="2400" spc="-110" dirty="0">
                <a:latin typeface="Arial"/>
                <a:cs typeface="Arial"/>
              </a:rPr>
              <a:t>by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50190" marR="18923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dominant </a:t>
            </a:r>
            <a:r>
              <a:rPr sz="2400" spc="-75" dirty="0">
                <a:latin typeface="Arial"/>
                <a:cs typeface="Arial"/>
              </a:rPr>
              <a:t>gene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’W’  (epistatic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gene)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8130" y="3346957"/>
            <a:ext cx="277939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39370" indent="-285115">
              <a:lnSpc>
                <a:spcPct val="120900"/>
              </a:lnSpc>
              <a:spcBef>
                <a:spcPts val="95"/>
              </a:spcBef>
              <a:buClr>
                <a:srgbClr val="3891A7"/>
              </a:buClr>
              <a:buSzPct val="95833"/>
              <a:buFont typeface="Wingdings"/>
              <a:buChar char=""/>
              <a:tabLst>
                <a:tab pos="285115" algn="l"/>
                <a:tab pos="693420" algn="l"/>
                <a:tab pos="1503045" algn="l"/>
                <a:tab pos="1809750" algn="l"/>
              </a:tabLst>
            </a:pPr>
            <a:r>
              <a:rPr sz="2400" spc="-165" dirty="0">
                <a:latin typeface="Arial"/>
                <a:cs typeface="Arial"/>
              </a:rPr>
              <a:t>P		</a:t>
            </a:r>
            <a:r>
              <a:rPr sz="2400" spc="-225" dirty="0">
                <a:latin typeface="Arial"/>
                <a:cs typeface="Arial"/>
              </a:rPr>
              <a:t>WWYY </a:t>
            </a:r>
            <a:r>
              <a:rPr sz="2400" spc="-245" dirty="0">
                <a:latin typeface="Arial"/>
                <a:cs typeface="Arial"/>
              </a:rPr>
              <a:t>X </a:t>
            </a:r>
            <a:r>
              <a:rPr sz="2400" spc="-110" dirty="0">
                <a:latin typeface="Arial"/>
                <a:cs typeface="Arial"/>
              </a:rPr>
              <a:t>wwyy  </a:t>
            </a:r>
            <a:r>
              <a:rPr sz="2400" spc="-70" dirty="0">
                <a:latin typeface="Arial"/>
                <a:cs typeface="Arial"/>
              </a:rPr>
              <a:t>(w</a:t>
            </a:r>
            <a:r>
              <a:rPr sz="2400" spc="-80" dirty="0">
                <a:latin typeface="Arial"/>
                <a:cs typeface="Arial"/>
              </a:rPr>
              <a:t>h</a:t>
            </a:r>
            <a:r>
              <a:rPr sz="2400" spc="70" dirty="0">
                <a:latin typeface="Arial"/>
                <a:cs typeface="Arial"/>
              </a:rPr>
              <a:t>i</a:t>
            </a:r>
            <a:r>
              <a:rPr sz="2400" spc="45" dirty="0">
                <a:latin typeface="Arial"/>
                <a:cs typeface="Arial"/>
              </a:rPr>
              <a:t>t</a:t>
            </a:r>
            <a:r>
              <a:rPr sz="2400" spc="-114" dirty="0">
                <a:latin typeface="Arial"/>
                <a:cs typeface="Arial"/>
              </a:rPr>
              <a:t>e</a:t>
            </a:r>
            <a:r>
              <a:rPr sz="2400" spc="-65" dirty="0">
                <a:latin typeface="Arial"/>
                <a:cs typeface="Arial"/>
              </a:rPr>
              <a:t>)</a:t>
            </a:r>
            <a:r>
              <a:rPr sz="2400" dirty="0">
                <a:latin typeface="Arial"/>
                <a:cs typeface="Arial"/>
              </a:rPr>
              <a:t>	↓	</a:t>
            </a:r>
            <a:r>
              <a:rPr sz="2400" spc="-75" dirty="0">
                <a:latin typeface="Arial"/>
                <a:cs typeface="Arial"/>
              </a:rPr>
              <a:t>(green)</a:t>
            </a:r>
            <a:endParaRPr sz="2400">
              <a:latin typeface="Arial"/>
              <a:cs typeface="Arial"/>
            </a:endParaRPr>
          </a:p>
          <a:p>
            <a:pPr marL="358775" marR="372110" indent="-358775">
              <a:lnSpc>
                <a:spcPct val="120800"/>
              </a:lnSpc>
              <a:buClr>
                <a:srgbClr val="3891A7"/>
              </a:buClr>
              <a:buSzPct val="95833"/>
              <a:buFont typeface="Wingdings"/>
              <a:buChar char=""/>
              <a:tabLst>
                <a:tab pos="358775" algn="l"/>
                <a:tab pos="1608455" algn="l"/>
              </a:tabLst>
            </a:pPr>
            <a:r>
              <a:rPr sz="2400" spc="-90" dirty="0">
                <a:latin typeface="Arial"/>
                <a:cs typeface="Arial"/>
              </a:rPr>
              <a:t>F1	</a:t>
            </a:r>
            <a:r>
              <a:rPr sz="2400" spc="-135" dirty="0">
                <a:latin typeface="Arial"/>
                <a:cs typeface="Arial"/>
              </a:rPr>
              <a:t>WwYy  </a:t>
            </a:r>
            <a:r>
              <a:rPr sz="2400" spc="-40" dirty="0">
                <a:latin typeface="Arial"/>
                <a:cs typeface="Arial"/>
              </a:rPr>
              <a:t>(white)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(selfed)</a:t>
            </a:r>
            <a:endParaRPr sz="2400">
              <a:latin typeface="Arial"/>
              <a:cs typeface="Arial"/>
            </a:endParaRPr>
          </a:p>
          <a:p>
            <a:pPr marL="434340" indent="-42227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95833"/>
              <a:buFont typeface="Wingdings"/>
              <a:buChar char=""/>
              <a:tabLst>
                <a:tab pos="434340" algn="l"/>
                <a:tab pos="434975" algn="l"/>
              </a:tabLst>
            </a:pPr>
            <a:r>
              <a:rPr sz="2400" spc="-90" dirty="0">
                <a:latin typeface="Arial"/>
                <a:cs typeface="Arial"/>
              </a:rPr>
              <a:t>F2</a:t>
            </a:r>
            <a:endParaRPr sz="24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White:Yellow:Green</a:t>
            </a:r>
            <a:endParaRPr sz="2400">
              <a:latin typeface="Arial"/>
              <a:cs typeface="Arial"/>
            </a:endParaRPr>
          </a:p>
          <a:p>
            <a:pPr marL="815340" indent="-8032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95833"/>
              <a:buFont typeface="Wingdings"/>
              <a:buChar char=""/>
              <a:tabLst>
                <a:tab pos="815340" algn="l"/>
                <a:tab pos="815975" algn="l"/>
                <a:tab pos="1479550" algn="l"/>
                <a:tab pos="1958975" algn="l"/>
              </a:tabLst>
            </a:pPr>
            <a:r>
              <a:rPr sz="2400" spc="80" dirty="0">
                <a:latin typeface="Arial"/>
                <a:cs typeface="Arial"/>
              </a:rPr>
              <a:t>12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:	</a:t>
            </a:r>
            <a:r>
              <a:rPr sz="2400" spc="70" dirty="0">
                <a:latin typeface="Arial"/>
                <a:cs typeface="Arial"/>
              </a:rPr>
              <a:t>3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:	</a:t>
            </a:r>
            <a:r>
              <a:rPr sz="2400" spc="7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70450" y="3346450"/>
          <a:ext cx="4133850" cy="321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/>
                <a:gridCol w="854710"/>
                <a:gridCol w="854709"/>
                <a:gridCol w="854710"/>
                <a:gridCol w="696595"/>
              </a:tblGrid>
              <a:tr h="5775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♂/♀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</a:tr>
              <a:tr h="65570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2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WWY  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WWY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4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 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139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Ww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57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WWY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 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571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5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 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wwY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6556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wy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6E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wwYy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56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  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953000" y="304800"/>
            <a:ext cx="3962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8107" y="215836"/>
            <a:ext cx="5023485" cy="1198880"/>
            <a:chOff x="2388107" y="215836"/>
            <a:chExt cx="5023485" cy="1198880"/>
          </a:xfrm>
        </p:grpSpPr>
        <p:sp>
          <p:nvSpPr>
            <p:cNvPr id="3" name="object 3"/>
            <p:cNvSpPr/>
            <p:nvPr/>
          </p:nvSpPr>
          <p:spPr>
            <a:xfrm>
              <a:off x="2438399" y="228536"/>
              <a:ext cx="4953000" cy="1173480"/>
            </a:xfrm>
            <a:custGeom>
              <a:avLst/>
              <a:gdLst/>
              <a:ahLst/>
              <a:cxnLst/>
              <a:rect l="l" t="t" r="r" b="b"/>
              <a:pathLst>
                <a:path w="4953000" h="1173480">
                  <a:moveTo>
                    <a:pt x="0" y="1173162"/>
                  </a:moveTo>
                  <a:lnTo>
                    <a:pt x="4953000" y="1173162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1173162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8107" y="289560"/>
              <a:ext cx="5023104" cy="5730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8107" y="701040"/>
              <a:ext cx="5023104" cy="573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171132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Recessive epistasis. (9:3:4)  (Supplementary</a:t>
            </a:r>
            <a:r>
              <a:rPr spc="5" dirty="0"/>
              <a:t> </a:t>
            </a:r>
            <a:r>
              <a:rPr spc="-5" dirty="0"/>
              <a:t>interaction)</a:t>
            </a:r>
          </a:p>
        </p:txBody>
      </p:sp>
      <p:sp>
        <p:nvSpPr>
          <p:cNvPr id="7" name="object 7"/>
          <p:cNvSpPr/>
          <p:nvPr/>
        </p:nvSpPr>
        <p:spPr>
          <a:xfrm>
            <a:off x="1435608" y="1828800"/>
            <a:ext cx="7498080" cy="4419600"/>
          </a:xfrm>
          <a:custGeom>
            <a:avLst/>
            <a:gdLst/>
            <a:ahLst/>
            <a:cxnLst/>
            <a:rect l="l" t="t" r="r" b="b"/>
            <a:pathLst>
              <a:path w="7498080" h="4419600">
                <a:moveTo>
                  <a:pt x="0" y="4419600"/>
                </a:moveTo>
                <a:lnTo>
                  <a:pt x="7498080" y="4419600"/>
                </a:lnTo>
                <a:lnTo>
                  <a:pt x="749808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6897" y="2296490"/>
            <a:ext cx="7070725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121285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Recessive allele </a:t>
            </a:r>
            <a:r>
              <a:rPr sz="2400" dirty="0">
                <a:latin typeface="Arial"/>
                <a:cs typeface="Arial"/>
              </a:rPr>
              <a:t>(aa) of </a:t>
            </a:r>
            <a:r>
              <a:rPr sz="2400" spc="-5" dirty="0">
                <a:latin typeface="Arial"/>
                <a:cs typeface="Arial"/>
              </a:rPr>
              <a:t>one gene locus hides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10" dirty="0">
                <a:latin typeface="Arial"/>
                <a:cs typeface="Arial"/>
              </a:rPr>
              <a:t>effect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another gene locus </a:t>
            </a:r>
            <a:r>
              <a:rPr sz="2400" dirty="0">
                <a:latin typeface="Arial"/>
                <a:cs typeface="Arial"/>
              </a:rPr>
              <a:t>(BB, </a:t>
            </a:r>
            <a:r>
              <a:rPr sz="2400" spc="-5" dirty="0">
                <a:latin typeface="Arial"/>
                <a:cs typeface="Arial"/>
              </a:rPr>
              <a:t>Bb or bb) and  expresses itself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phenotypically.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alleles </a:t>
            </a:r>
            <a:r>
              <a:rPr sz="2400" dirty="0">
                <a:latin typeface="Arial"/>
                <a:cs typeface="Arial"/>
              </a:rPr>
              <a:t>of B </a:t>
            </a:r>
            <a:r>
              <a:rPr sz="2400" spc="-5" dirty="0">
                <a:latin typeface="Arial"/>
                <a:cs typeface="Arial"/>
              </a:rPr>
              <a:t>locus express themselves only  when epistatic locus has dominant alleles </a:t>
            </a:r>
            <a:r>
              <a:rPr sz="2400" dirty="0">
                <a:latin typeface="Arial"/>
                <a:cs typeface="Arial"/>
              </a:rPr>
              <a:t>(eg.,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AA 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Aa).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This will modify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ratio </a:t>
            </a:r>
            <a:r>
              <a:rPr sz="2400" dirty="0">
                <a:latin typeface="Arial"/>
                <a:cs typeface="Arial"/>
              </a:rPr>
              <a:t>9:3:3:1 to </a:t>
            </a:r>
            <a:r>
              <a:rPr sz="2400" spc="-5" dirty="0">
                <a:latin typeface="Arial"/>
                <a:cs typeface="Arial"/>
              </a:rPr>
              <a:t>ratio</a:t>
            </a:r>
            <a:r>
              <a:rPr sz="2400" dirty="0">
                <a:latin typeface="Arial"/>
                <a:cs typeface="Arial"/>
              </a:rPr>
              <a:t> 9:3:4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5250" y="1289050"/>
          <a:ext cx="7486650" cy="388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/>
                <a:gridCol w="2685415"/>
                <a:gridCol w="2333625"/>
              </a:tblGrid>
              <a:tr h="1676400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Epistatic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Hypostatic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7691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Phenotypic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Expression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aa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spc="-5" dirty="0">
                          <a:latin typeface="Times New Roman"/>
                          <a:cs typeface="Times New Roman"/>
                        </a:rPr>
                        <a:t>BB,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3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5" dirty="0">
                          <a:latin typeface="Times New Roman"/>
                          <a:cs typeface="Times New Roman"/>
                        </a:rPr>
                        <a:t>bb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01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32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Aa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3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Bb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01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32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Aa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spc="5" dirty="0">
                          <a:latin typeface="Times New Roman"/>
                          <a:cs typeface="Times New Roman"/>
                        </a:rPr>
                        <a:t>bb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01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b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1981200"/>
            <a:ext cx="7498080" cy="4648200"/>
          </a:xfrm>
          <a:custGeom>
            <a:avLst/>
            <a:gdLst/>
            <a:ahLst/>
            <a:cxnLst/>
            <a:rect l="l" t="t" r="r" b="b"/>
            <a:pathLst>
              <a:path w="7498080" h="4648200">
                <a:moveTo>
                  <a:pt x="0" y="4648200"/>
                </a:moveTo>
                <a:lnTo>
                  <a:pt x="7498080" y="4648200"/>
                </a:lnTo>
                <a:lnTo>
                  <a:pt x="749808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6689" y="2006930"/>
            <a:ext cx="725932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  <a:tab pos="695325" algn="l"/>
                <a:tab pos="1837055" algn="l"/>
                <a:tab pos="2812415" algn="l"/>
                <a:tab pos="3533140" algn="l"/>
                <a:tab pos="4338320" algn="l"/>
                <a:tab pos="4888230" algn="l"/>
                <a:tab pos="5252720" algn="l"/>
                <a:tab pos="6653530" algn="l"/>
              </a:tabLst>
            </a:pPr>
            <a:r>
              <a:rPr sz="2400" dirty="0">
                <a:latin typeface="Arial"/>
                <a:cs typeface="Arial"/>
              </a:rPr>
              <a:t>In	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rses,	brown	co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	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or	(</a:t>
            </a:r>
            <a:r>
              <a:rPr sz="2400" i="1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)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	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	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tan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95910" marR="5715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20" dirty="0">
                <a:latin typeface="Arial"/>
                <a:cs typeface="Arial"/>
              </a:rPr>
              <a:t>However, </a:t>
            </a:r>
            <a:r>
              <a:rPr sz="2400" spc="-5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gene is expressed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25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phenotype is dependent on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second gene </a:t>
            </a:r>
            <a:r>
              <a:rPr sz="2400" dirty="0">
                <a:latin typeface="Arial"/>
                <a:cs typeface="Arial"/>
              </a:rPr>
              <a:t>that  </a:t>
            </a:r>
            <a:r>
              <a:rPr sz="2400" spc="-5" dirty="0">
                <a:latin typeface="Arial"/>
                <a:cs typeface="Arial"/>
              </a:rPr>
              <a:t>controls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deposition of pigment in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hair.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 dominant gene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spc="-1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codes for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presence </a:t>
            </a:r>
            <a:r>
              <a:rPr sz="2400" spc="-180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pigment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hair, </a:t>
            </a:r>
            <a:r>
              <a:rPr sz="2400" spc="-5" dirty="0">
                <a:latin typeface="Arial"/>
                <a:cs typeface="Arial"/>
              </a:rPr>
              <a:t>whereas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recessive gene (</a:t>
            </a:r>
            <a:r>
              <a:rPr sz="2400" i="1" spc="-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)  codes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absence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pigment.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4419" y="213359"/>
            <a:ext cx="3728085" cy="1114425"/>
            <a:chOff x="1074419" y="213359"/>
            <a:chExt cx="3728085" cy="1114425"/>
          </a:xfrm>
        </p:grpSpPr>
        <p:sp>
          <p:nvSpPr>
            <p:cNvPr id="6" name="object 6"/>
            <p:cNvSpPr/>
            <p:nvPr/>
          </p:nvSpPr>
          <p:spPr>
            <a:xfrm>
              <a:off x="1074419" y="213359"/>
              <a:ext cx="3727704" cy="1114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341" y="593470"/>
              <a:ext cx="2762250" cy="6459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304798"/>
            <a:ext cx="6934200" cy="655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6335" y="292608"/>
            <a:ext cx="5972810" cy="1021080"/>
            <a:chOff x="1926335" y="292608"/>
            <a:chExt cx="5972810" cy="1021080"/>
          </a:xfrm>
        </p:grpSpPr>
        <p:sp>
          <p:nvSpPr>
            <p:cNvPr id="3" name="object 3"/>
            <p:cNvSpPr/>
            <p:nvPr/>
          </p:nvSpPr>
          <p:spPr>
            <a:xfrm>
              <a:off x="1926335" y="292608"/>
              <a:ext cx="5972556" cy="594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6123" y="719327"/>
              <a:ext cx="4600956" cy="594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6261100" cy="1143000"/>
          </a:xfrm>
          <a:prstGeom prst="rect">
            <a:avLst/>
          </a:prstGeom>
          <a:ln w="25400">
            <a:solidFill>
              <a:srgbClr val="954304"/>
            </a:solidFill>
          </a:ln>
        </p:spPr>
        <p:txBody>
          <a:bodyPr vert="horz" wrap="square" lIns="0" tIns="249555" rIns="0" bIns="0" rtlCol="0">
            <a:spAutoFit/>
          </a:bodyPr>
          <a:lstStyle/>
          <a:p>
            <a:pPr marL="778510" marR="582930" indent="-589915">
              <a:lnSpc>
                <a:spcPct val="100000"/>
              </a:lnSpc>
              <a:spcBef>
                <a:spcPts val="1965"/>
              </a:spcBef>
            </a:pPr>
            <a:r>
              <a:rPr sz="2800" spc="-5" dirty="0"/>
              <a:t>Duplicate Recessive Genes </a:t>
            </a:r>
            <a:r>
              <a:rPr sz="2800" dirty="0"/>
              <a:t>(9:7)  </a:t>
            </a:r>
            <a:r>
              <a:rPr sz="2800" spc="-5" dirty="0"/>
              <a:t>(Complementary</a:t>
            </a:r>
            <a:r>
              <a:rPr sz="2800" spc="20" dirty="0"/>
              <a:t> </a:t>
            </a:r>
            <a:r>
              <a:rPr sz="2800" spc="-5" dirty="0"/>
              <a:t>Genes)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371600" y="1447800"/>
            <a:ext cx="7498080" cy="5181600"/>
          </a:xfrm>
          <a:custGeom>
            <a:avLst/>
            <a:gdLst/>
            <a:ahLst/>
            <a:cxnLst/>
            <a:rect l="l" t="t" r="r" b="b"/>
            <a:pathLst>
              <a:path w="7498080" h="5181600">
                <a:moveTo>
                  <a:pt x="0" y="5181600"/>
                </a:moveTo>
                <a:lnTo>
                  <a:pt x="7498080" y="5181600"/>
                </a:lnTo>
                <a:lnTo>
                  <a:pt x="749808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2889" y="1659382"/>
            <a:ext cx="7261225" cy="46532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95910" marR="7620" indent="-283845" algn="just">
              <a:lnSpc>
                <a:spcPct val="80100"/>
              </a:lnSpc>
              <a:spcBef>
                <a:spcPts val="670"/>
              </a:spcBef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Both the genes </a:t>
            </a:r>
            <a:r>
              <a:rPr sz="2400" dirty="0">
                <a:latin typeface="Arial"/>
                <a:cs typeface="Arial"/>
              </a:rPr>
              <a:t>loci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homozygous </a:t>
            </a:r>
            <a:r>
              <a:rPr sz="2400" spc="-40" dirty="0">
                <a:latin typeface="Arial"/>
                <a:cs typeface="Arial"/>
              </a:rPr>
              <a:t>recessive  </a:t>
            </a:r>
            <a:r>
              <a:rPr sz="2400" dirty="0">
                <a:latin typeface="Arial"/>
                <a:cs typeface="Arial"/>
              </a:rPr>
              <a:t>alleles and </a:t>
            </a:r>
            <a:r>
              <a:rPr sz="2400" spc="-5" dirty="0">
                <a:latin typeface="Arial"/>
                <a:cs typeface="Arial"/>
              </a:rPr>
              <a:t>both of </a:t>
            </a:r>
            <a:r>
              <a:rPr sz="2400" dirty="0">
                <a:latin typeface="Arial"/>
                <a:cs typeface="Arial"/>
              </a:rPr>
              <a:t>them </a:t>
            </a:r>
            <a:r>
              <a:rPr sz="2400" spc="-5" dirty="0">
                <a:latin typeface="Arial"/>
                <a:cs typeface="Arial"/>
              </a:rPr>
              <a:t>produce </a:t>
            </a:r>
            <a:r>
              <a:rPr sz="2400" dirty="0">
                <a:latin typeface="Arial"/>
                <a:cs typeface="Arial"/>
              </a:rPr>
              <a:t>identical  </a:t>
            </a:r>
            <a:r>
              <a:rPr sz="2400" spc="-5" dirty="0">
                <a:latin typeface="Arial"/>
                <a:cs typeface="Arial"/>
              </a:rPr>
              <a:t>phenotype.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Arial"/>
              <a:buChar char=""/>
            </a:pPr>
            <a:endParaRPr sz="3000">
              <a:latin typeface="Arial"/>
              <a:cs typeface="Arial"/>
            </a:endParaRPr>
          </a:p>
          <a:p>
            <a:pPr marL="295910" marR="5080" indent="-283845" algn="just">
              <a:lnSpc>
                <a:spcPts val="23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Both dominant </a:t>
            </a:r>
            <a:r>
              <a:rPr sz="2400" dirty="0">
                <a:latin typeface="Arial"/>
                <a:cs typeface="Arial"/>
              </a:rPr>
              <a:t>alleles </a:t>
            </a:r>
            <a:r>
              <a:rPr sz="2400" spc="-5" dirty="0">
                <a:latin typeface="Arial"/>
                <a:cs typeface="Arial"/>
              </a:rPr>
              <a:t>are necessary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produce </a:t>
            </a:r>
            <a:r>
              <a:rPr sz="2400" spc="-355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phenotype. e.g.: AABB, AaBB, AaBb, in all  </a:t>
            </a:r>
            <a:r>
              <a:rPr sz="2400" dirty="0">
                <a:latin typeface="Arial"/>
                <a:cs typeface="Arial"/>
              </a:rPr>
              <a:t>these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combinations.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Arial"/>
              <a:buChar char=""/>
            </a:pPr>
            <a:endParaRPr sz="3050">
              <a:latin typeface="Arial"/>
              <a:cs typeface="Arial"/>
            </a:endParaRPr>
          </a:p>
          <a:p>
            <a:pPr marL="295910" marR="8255" indent="-283845" algn="just">
              <a:lnSpc>
                <a:spcPts val="23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Both the dominant </a:t>
            </a:r>
            <a:r>
              <a:rPr sz="2400" dirty="0">
                <a:latin typeface="Arial"/>
                <a:cs typeface="Arial"/>
              </a:rPr>
              <a:t>alleles (A </a:t>
            </a:r>
            <a:r>
              <a:rPr sz="2400" spc="-5" dirty="0">
                <a:latin typeface="Arial"/>
                <a:cs typeface="Arial"/>
              </a:rPr>
              <a:t>and B) are </a:t>
            </a:r>
            <a:r>
              <a:rPr sz="2400" spc="-55" dirty="0">
                <a:latin typeface="Arial"/>
                <a:cs typeface="Arial"/>
              </a:rPr>
              <a:t>present 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will produce a </a:t>
            </a:r>
            <a:r>
              <a:rPr sz="2400" spc="-10" dirty="0">
                <a:latin typeface="Arial"/>
                <a:cs typeface="Arial"/>
              </a:rPr>
              <a:t>different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phenotype.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Arial"/>
              <a:buChar char=""/>
            </a:pPr>
            <a:endParaRPr sz="3050">
              <a:latin typeface="Arial"/>
              <a:cs typeface="Arial"/>
            </a:endParaRPr>
          </a:p>
          <a:p>
            <a:pPr marL="295910" marR="6350" indent="-283845" algn="just">
              <a:lnSpc>
                <a:spcPct val="8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Whereas aaBB or bbAA, in which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other  </a:t>
            </a:r>
            <a:r>
              <a:rPr sz="2400" spc="-5" dirty="0">
                <a:latin typeface="Arial"/>
                <a:cs typeface="Arial"/>
              </a:rPr>
              <a:t>dominant </a:t>
            </a:r>
            <a:r>
              <a:rPr sz="2400" dirty="0">
                <a:latin typeface="Arial"/>
                <a:cs typeface="Arial"/>
              </a:rPr>
              <a:t>allele </a:t>
            </a:r>
            <a:r>
              <a:rPr sz="2400" spc="-5" dirty="0">
                <a:latin typeface="Arial"/>
                <a:cs typeface="Arial"/>
              </a:rPr>
              <a:t>is absent, produces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normal  phenotype.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7900" y="831850"/>
          <a:ext cx="8102600" cy="4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9370"/>
                <a:gridCol w="2734945"/>
                <a:gridCol w="2769235"/>
              </a:tblGrid>
              <a:tr h="1567179"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Epistatic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071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Phenotypic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3401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Expression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17245">
                <a:tc>
                  <a:txBody>
                    <a:bodyPr/>
                    <a:lstStyle/>
                    <a:p>
                      <a:pPr marR="3327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phenotype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22909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production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02995">
                <a:tc>
                  <a:txBody>
                    <a:bodyPr/>
                    <a:lstStyle/>
                    <a:p>
                      <a:pPr marR="35179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2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80134"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28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1163320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BB,	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2012314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Phenotype	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due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22909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dominant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608" y="533400"/>
            <a:ext cx="7498080" cy="5715000"/>
          </a:xfrm>
          <a:custGeom>
            <a:avLst/>
            <a:gdLst/>
            <a:ahLst/>
            <a:cxnLst/>
            <a:rect l="l" t="t" r="r" b="b"/>
            <a:pathLst>
              <a:path w="7498080" h="5715000">
                <a:moveTo>
                  <a:pt x="0" y="5715000"/>
                </a:moveTo>
                <a:lnTo>
                  <a:pt x="7498080" y="5715000"/>
                </a:lnTo>
                <a:lnTo>
                  <a:pt x="749808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71497" y="1001014"/>
            <a:ext cx="730948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30480" indent="-283845" algn="just">
              <a:lnSpc>
                <a:spcPct val="100000"/>
              </a:lnSpc>
              <a:spcBef>
                <a:spcPts val="100"/>
              </a:spcBef>
            </a:pPr>
            <a:r>
              <a:rPr sz="1900" spc="-484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400" b="1" spc="-5" dirty="0">
                <a:latin typeface="Arial"/>
                <a:cs typeface="Arial"/>
              </a:rPr>
              <a:t>Bateson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Punnett </a:t>
            </a:r>
            <a:r>
              <a:rPr sz="2400" spc="-5" dirty="0">
                <a:latin typeface="Arial"/>
                <a:cs typeface="Arial"/>
              </a:rPr>
              <a:t>observed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when </a:t>
            </a:r>
            <a:r>
              <a:rPr sz="2400" spc="-120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white flowered varieties of sweet pea, </a:t>
            </a:r>
            <a:r>
              <a:rPr sz="2400" i="1" spc="-5" dirty="0">
                <a:latin typeface="Arial"/>
                <a:cs typeface="Arial"/>
              </a:rPr>
              <a:t>Lathyrus  odoratus </a:t>
            </a:r>
            <a:r>
              <a:rPr sz="2400" dirty="0">
                <a:latin typeface="Arial"/>
                <a:cs typeface="Arial"/>
              </a:rPr>
              <a:t>were crossed,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7" baseline="-20833" dirty="0">
                <a:latin typeface="Arial"/>
                <a:cs typeface="Arial"/>
              </a:rPr>
              <a:t>1 </a:t>
            </a:r>
            <a:r>
              <a:rPr sz="2400" spc="-5" dirty="0">
                <a:latin typeface="Arial"/>
                <a:cs typeface="Arial"/>
              </a:rPr>
              <a:t>progeny had </a:t>
            </a:r>
            <a:r>
              <a:rPr sz="2400" dirty="0">
                <a:latin typeface="Arial"/>
                <a:cs typeface="Arial"/>
              </a:rPr>
              <a:t>coloured  flowers. </a:t>
            </a:r>
            <a:r>
              <a:rPr sz="2400" spc="-5" dirty="0">
                <a:latin typeface="Arial"/>
                <a:cs typeface="Arial"/>
              </a:rPr>
              <a:t>When F</a:t>
            </a:r>
            <a:r>
              <a:rPr sz="2400" spc="-7" baseline="-20833" dirty="0">
                <a:latin typeface="Arial"/>
                <a:cs typeface="Arial"/>
              </a:rPr>
              <a:t>1 </a:t>
            </a:r>
            <a:r>
              <a:rPr sz="2400" dirty="0">
                <a:latin typeface="Arial"/>
                <a:cs typeface="Arial"/>
              </a:rPr>
              <a:t>was </a:t>
            </a:r>
            <a:r>
              <a:rPr sz="2400" spc="-5" dirty="0">
                <a:latin typeface="Arial"/>
                <a:cs typeface="Arial"/>
              </a:rPr>
              <a:t>selfed, the F</a:t>
            </a:r>
            <a:r>
              <a:rPr sz="2400" spc="-7" baseline="-20833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ratio showed  </a:t>
            </a:r>
            <a:r>
              <a:rPr sz="2400" spc="-5" dirty="0">
                <a:latin typeface="Arial"/>
                <a:cs typeface="Arial"/>
              </a:rPr>
              <a:t>the presence of both </a:t>
            </a:r>
            <a:r>
              <a:rPr sz="2400" dirty="0">
                <a:latin typeface="Arial"/>
                <a:cs typeface="Arial"/>
              </a:rPr>
              <a:t>coloured </a:t>
            </a:r>
            <a:r>
              <a:rPr sz="2400" spc="-5" dirty="0">
                <a:latin typeface="Arial"/>
                <a:cs typeface="Arial"/>
              </a:rPr>
              <a:t>and white flowered  varieties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ratio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9:7.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897" y="4156329"/>
            <a:ext cx="72751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</a:pPr>
            <a:r>
              <a:rPr sz="1900" spc="-484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400" dirty="0">
                <a:latin typeface="Arial"/>
                <a:cs typeface="Arial"/>
              </a:rPr>
              <a:t>In man, </a:t>
            </a:r>
            <a:r>
              <a:rPr sz="2400" b="1" spc="-5" dirty="0">
                <a:latin typeface="Arial"/>
                <a:cs typeface="Arial"/>
              </a:rPr>
              <a:t>deaf mutism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complementary </a:t>
            </a:r>
            <a:r>
              <a:rPr sz="2400" spc="-65" dirty="0">
                <a:latin typeface="Arial"/>
                <a:cs typeface="Arial"/>
              </a:rPr>
              <a:t>gene  </a:t>
            </a:r>
            <a:r>
              <a:rPr sz="2400" dirty="0">
                <a:latin typeface="Arial"/>
                <a:cs typeface="Arial"/>
              </a:rPr>
              <a:t>dependent, </a:t>
            </a:r>
            <a:r>
              <a:rPr sz="2400" spc="-5" dirty="0">
                <a:latin typeface="Arial"/>
                <a:cs typeface="Arial"/>
              </a:rPr>
              <a:t>depending upon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dominant </a:t>
            </a:r>
            <a:r>
              <a:rPr sz="2400" spc="-10" dirty="0">
                <a:latin typeface="Arial"/>
                <a:cs typeface="Arial"/>
              </a:rPr>
              <a:t>genes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and B,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presence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both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them is </a:t>
            </a:r>
            <a:r>
              <a:rPr sz="2400" dirty="0">
                <a:latin typeface="Arial"/>
                <a:cs typeface="Arial"/>
              </a:rPr>
              <a:t>responsible  for </a:t>
            </a:r>
            <a:r>
              <a:rPr sz="2400" spc="-5" dirty="0">
                <a:latin typeface="Arial"/>
                <a:cs typeface="Arial"/>
              </a:rPr>
              <a:t>normal hearing and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speech.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5100" y="977900"/>
            <a:ext cx="7264400" cy="5740400"/>
            <a:chOff x="1435100" y="977900"/>
            <a:chExt cx="7264400" cy="5740400"/>
          </a:xfrm>
        </p:grpSpPr>
        <p:sp>
          <p:nvSpPr>
            <p:cNvPr id="3" name="object 3"/>
            <p:cNvSpPr/>
            <p:nvPr/>
          </p:nvSpPr>
          <p:spPr>
            <a:xfrm>
              <a:off x="1447800" y="990600"/>
              <a:ext cx="7239000" cy="5715000"/>
            </a:xfrm>
            <a:custGeom>
              <a:avLst/>
              <a:gdLst/>
              <a:ahLst/>
              <a:cxnLst/>
              <a:rect l="l" t="t" r="r" b="b"/>
              <a:pathLst>
                <a:path w="7239000" h="5715000">
                  <a:moveTo>
                    <a:pt x="0" y="5715000"/>
                  </a:moveTo>
                  <a:lnTo>
                    <a:pt x="7239000" y="5715000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1536" y="1231391"/>
              <a:ext cx="228600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2554" y="1116838"/>
            <a:ext cx="180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Introduction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1621536" y="1969007"/>
            <a:ext cx="228600" cy="4269105"/>
            <a:chOff x="1621536" y="1969007"/>
            <a:chExt cx="228600" cy="4269105"/>
          </a:xfrm>
        </p:grpSpPr>
        <p:sp>
          <p:nvSpPr>
            <p:cNvPr id="7" name="object 7"/>
            <p:cNvSpPr/>
            <p:nvPr/>
          </p:nvSpPr>
          <p:spPr>
            <a:xfrm>
              <a:off x="1621536" y="1969007"/>
              <a:ext cx="228600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1536" y="2706623"/>
              <a:ext cx="228600" cy="213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1536" y="6067043"/>
              <a:ext cx="190500" cy="170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92554" y="1854453"/>
            <a:ext cx="6624320" cy="444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Chemical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Interpretation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Kinds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Epistasis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5"/>
              </a:spcBef>
              <a:tabLst>
                <a:tab pos="1260475" algn="l"/>
              </a:tabLst>
            </a:pPr>
            <a:r>
              <a:rPr sz="2400" dirty="0">
                <a:latin typeface="Arial"/>
                <a:cs typeface="Arial"/>
              </a:rPr>
              <a:t>(і)	</a:t>
            </a:r>
            <a:r>
              <a:rPr sz="2400" spc="-5" dirty="0">
                <a:latin typeface="Arial"/>
                <a:cs typeface="Arial"/>
              </a:rPr>
              <a:t>Dominant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Epistasis.</a:t>
            </a:r>
            <a:endParaRPr sz="2400">
              <a:latin typeface="Arial"/>
              <a:cs typeface="Arial"/>
            </a:endParaRPr>
          </a:p>
          <a:p>
            <a:pPr marL="1247140" indent="-677545">
              <a:lnSpc>
                <a:spcPct val="100000"/>
              </a:lnSpc>
              <a:spcBef>
                <a:spcPts val="25"/>
              </a:spcBef>
              <a:buAutoNum type="romanLcParenBoth" startAt="2"/>
              <a:tabLst>
                <a:tab pos="1247140" algn="l"/>
                <a:tab pos="1247775" algn="l"/>
              </a:tabLst>
            </a:pPr>
            <a:r>
              <a:rPr sz="2400" spc="-5" dirty="0">
                <a:latin typeface="Arial"/>
                <a:cs typeface="Arial"/>
              </a:rPr>
              <a:t>Recessive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epistasis</a:t>
            </a:r>
            <a:endParaRPr sz="2400">
              <a:latin typeface="Arial"/>
              <a:cs typeface="Arial"/>
            </a:endParaRPr>
          </a:p>
          <a:p>
            <a:pPr marL="1229995" indent="-660400">
              <a:lnSpc>
                <a:spcPct val="100000"/>
              </a:lnSpc>
              <a:spcBef>
                <a:spcPts val="25"/>
              </a:spcBef>
              <a:buAutoNum type="romanLcParenBoth" startAt="2"/>
              <a:tabLst>
                <a:tab pos="1229995" algn="l"/>
                <a:tab pos="1230630" algn="l"/>
              </a:tabLst>
            </a:pPr>
            <a:r>
              <a:rPr sz="2400" spc="-5" dirty="0">
                <a:latin typeface="Arial"/>
                <a:cs typeface="Arial"/>
              </a:rPr>
              <a:t>Duplicate Recessive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Genes</a:t>
            </a:r>
            <a:endParaRPr sz="2400">
              <a:latin typeface="Arial"/>
              <a:cs typeface="Arial"/>
            </a:endParaRPr>
          </a:p>
          <a:p>
            <a:pPr marL="1245870" indent="-676275">
              <a:lnSpc>
                <a:spcPct val="100000"/>
              </a:lnSpc>
              <a:spcBef>
                <a:spcPts val="20"/>
              </a:spcBef>
              <a:buAutoNum type="romanLcParenBoth" startAt="2"/>
              <a:tabLst>
                <a:tab pos="1245235" algn="l"/>
                <a:tab pos="1246505" algn="l"/>
              </a:tabLst>
            </a:pPr>
            <a:r>
              <a:rPr sz="2400" spc="-5" dirty="0">
                <a:latin typeface="Arial"/>
                <a:cs typeface="Arial"/>
              </a:rPr>
              <a:t>Duplicate Dominant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Genes</a:t>
            </a:r>
            <a:endParaRPr sz="2400">
              <a:latin typeface="Arial"/>
              <a:cs typeface="Arial"/>
            </a:endParaRPr>
          </a:p>
          <a:p>
            <a:pPr marL="1261110" indent="-691515">
              <a:lnSpc>
                <a:spcPct val="100000"/>
              </a:lnSpc>
              <a:spcBef>
                <a:spcPts val="25"/>
              </a:spcBef>
              <a:buAutoNum type="romanLcParenBoth" startAt="2"/>
              <a:tabLst>
                <a:tab pos="1261110" algn="l"/>
                <a:tab pos="1261745" algn="l"/>
              </a:tabLst>
            </a:pPr>
            <a:r>
              <a:rPr sz="2400" spc="-5" dirty="0">
                <a:latin typeface="Arial"/>
                <a:cs typeface="Arial"/>
              </a:rPr>
              <a:t>Duplicate Genes with Cumulative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 marL="1245870" indent="-676275">
              <a:lnSpc>
                <a:spcPct val="100000"/>
              </a:lnSpc>
              <a:spcBef>
                <a:spcPts val="30"/>
              </a:spcBef>
              <a:buAutoNum type="romanLcParenBoth" startAt="2"/>
              <a:tabLst>
                <a:tab pos="1245870" algn="l"/>
                <a:tab pos="1246505" algn="l"/>
              </a:tabLst>
            </a:pPr>
            <a:r>
              <a:rPr sz="2400" spc="-5" dirty="0">
                <a:latin typeface="Arial"/>
                <a:cs typeface="Arial"/>
              </a:rPr>
              <a:t>Dominant Recessive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Interaction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References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33927" y="215874"/>
            <a:ext cx="3091180" cy="1122680"/>
            <a:chOff x="3233927" y="215874"/>
            <a:chExt cx="3091180" cy="1122680"/>
          </a:xfrm>
        </p:grpSpPr>
        <p:sp>
          <p:nvSpPr>
            <p:cNvPr id="12" name="object 12"/>
            <p:cNvSpPr/>
            <p:nvPr/>
          </p:nvSpPr>
          <p:spPr>
            <a:xfrm>
              <a:off x="3276599" y="228574"/>
              <a:ext cx="3006090" cy="646430"/>
            </a:xfrm>
            <a:custGeom>
              <a:avLst/>
              <a:gdLst/>
              <a:ahLst/>
              <a:cxnLst/>
              <a:rect l="l" t="t" r="r" b="b"/>
              <a:pathLst>
                <a:path w="3006090" h="646430">
                  <a:moveTo>
                    <a:pt x="0" y="646328"/>
                  </a:moveTo>
                  <a:lnTo>
                    <a:pt x="3005708" y="646328"/>
                  </a:lnTo>
                  <a:lnTo>
                    <a:pt x="3005708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3927" y="626363"/>
              <a:ext cx="3090672" cy="711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9236" y="381888"/>
              <a:ext cx="2479802" cy="3478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3" y="0"/>
            <a:ext cx="913523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838200"/>
            <a:ext cx="7498080" cy="4953000"/>
          </a:xfrm>
          <a:custGeom>
            <a:avLst/>
            <a:gdLst/>
            <a:ahLst/>
            <a:cxnLst/>
            <a:rect l="l" t="t" r="r" b="b"/>
            <a:pathLst>
              <a:path w="7498080" h="4953000">
                <a:moveTo>
                  <a:pt x="0" y="4953000"/>
                </a:moveTo>
                <a:lnTo>
                  <a:pt x="7498080" y="4953000"/>
                </a:lnTo>
                <a:lnTo>
                  <a:pt x="749808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6689" y="1365249"/>
            <a:ext cx="699515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b="0" spc="-59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800" b="0" spc="-5" dirty="0">
                <a:latin typeface="Arial"/>
                <a:cs typeface="Arial"/>
              </a:rPr>
              <a:t>In this </a:t>
            </a:r>
            <a:r>
              <a:rPr sz="2800" b="0" dirty="0">
                <a:latin typeface="Arial"/>
                <a:cs typeface="Arial"/>
              </a:rPr>
              <a:t>case dominant alleles </a:t>
            </a:r>
            <a:r>
              <a:rPr sz="2800" b="0" spc="-5" dirty="0">
                <a:latin typeface="Arial"/>
                <a:cs typeface="Arial"/>
              </a:rPr>
              <a:t>on </a:t>
            </a:r>
            <a:r>
              <a:rPr sz="2800" b="0" dirty="0">
                <a:latin typeface="Arial"/>
                <a:cs typeface="Arial"/>
              </a:rPr>
              <a:t>both </a:t>
            </a:r>
            <a:r>
              <a:rPr sz="2800" b="0" spc="-90" dirty="0">
                <a:latin typeface="Arial"/>
                <a:cs typeface="Arial"/>
              </a:rPr>
              <a:t>locus  </a:t>
            </a:r>
            <a:r>
              <a:rPr sz="2800" b="0" spc="-5" dirty="0">
                <a:latin typeface="Arial"/>
                <a:cs typeface="Arial"/>
              </a:rPr>
              <a:t>are required hence wherever A </a:t>
            </a:r>
            <a:r>
              <a:rPr sz="2800" b="0" dirty="0">
                <a:latin typeface="Arial"/>
                <a:cs typeface="Arial"/>
              </a:rPr>
              <a:t>and </a:t>
            </a:r>
            <a:r>
              <a:rPr sz="2800" b="0" spc="-5" dirty="0">
                <a:latin typeface="Arial"/>
                <a:cs typeface="Arial"/>
              </a:rPr>
              <a:t>B</a:t>
            </a:r>
            <a:r>
              <a:rPr sz="2800" b="0" spc="-24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both  are </a:t>
            </a:r>
            <a:r>
              <a:rPr sz="2800" b="0" dirty="0">
                <a:latin typeface="Arial"/>
                <a:cs typeface="Arial"/>
              </a:rPr>
              <a:t>present they result into </a:t>
            </a:r>
            <a:r>
              <a:rPr sz="2800" b="0" spc="-5" dirty="0">
                <a:latin typeface="Arial"/>
                <a:cs typeface="Arial"/>
              </a:rPr>
              <a:t>purple </a:t>
            </a:r>
            <a:r>
              <a:rPr sz="2800" b="0" spc="-10" dirty="0">
                <a:latin typeface="Arial"/>
                <a:cs typeface="Arial"/>
              </a:rPr>
              <a:t>effect  </a:t>
            </a:r>
            <a:r>
              <a:rPr sz="2800" b="0" spc="-5" dirty="0">
                <a:latin typeface="Arial"/>
                <a:cs typeface="Arial"/>
              </a:rPr>
              <a:t>masking the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white.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6689" y="3651580"/>
            <a:ext cx="72517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800" spc="-5" dirty="0">
                <a:latin typeface="Arial"/>
                <a:cs typeface="Arial"/>
              </a:rPr>
              <a:t>This is </a:t>
            </a:r>
            <a:r>
              <a:rPr sz="2800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B </a:t>
            </a:r>
            <a:r>
              <a:rPr sz="2800" dirty="0">
                <a:latin typeface="Arial"/>
                <a:cs typeface="Arial"/>
              </a:rPr>
              <a:t>alleles modified</a:t>
            </a:r>
            <a:r>
              <a:rPr sz="2800" spc="-32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colorless precursor </a:t>
            </a:r>
            <a:r>
              <a:rPr sz="2800" spc="-5" dirty="0">
                <a:latin typeface="Arial"/>
                <a:cs typeface="Arial"/>
              </a:rPr>
              <a:t>by showing </a:t>
            </a:r>
            <a:r>
              <a:rPr sz="2800" dirty="0">
                <a:latin typeface="Arial"/>
                <a:cs typeface="Arial"/>
              </a:rPr>
              <a:t>their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effects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3419" y="0"/>
            <a:ext cx="7993380" cy="6553200"/>
            <a:chOff x="693419" y="0"/>
            <a:chExt cx="7993380" cy="6553200"/>
          </a:xfrm>
        </p:grpSpPr>
        <p:sp>
          <p:nvSpPr>
            <p:cNvPr id="4" name="object 4"/>
            <p:cNvSpPr/>
            <p:nvPr/>
          </p:nvSpPr>
          <p:spPr>
            <a:xfrm>
              <a:off x="1454530" y="914400"/>
              <a:ext cx="7232269" cy="563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19" y="0"/>
              <a:ext cx="3727704" cy="946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2039" y="766572"/>
              <a:ext cx="2942844" cy="195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316" y="212470"/>
              <a:ext cx="2762275" cy="6459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2324" y="786383"/>
              <a:ext cx="2819400" cy="71755"/>
            </a:xfrm>
            <a:custGeom>
              <a:avLst/>
              <a:gdLst/>
              <a:ahLst/>
              <a:cxnLst/>
              <a:rect l="l" t="t" r="r" b="b"/>
              <a:pathLst>
                <a:path w="2819400" h="71755">
                  <a:moveTo>
                    <a:pt x="281939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819399" y="71627"/>
                  </a:lnTo>
                  <a:lnTo>
                    <a:pt x="2819399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2324" y="786383"/>
              <a:ext cx="2819400" cy="71755"/>
            </a:xfrm>
            <a:custGeom>
              <a:avLst/>
              <a:gdLst/>
              <a:ahLst/>
              <a:cxnLst/>
              <a:rect l="l" t="t" r="r" b="b"/>
              <a:pathLst>
                <a:path w="2819400" h="71755">
                  <a:moveTo>
                    <a:pt x="0" y="71627"/>
                  </a:moveTo>
                  <a:lnTo>
                    <a:pt x="2819399" y="71627"/>
                  </a:lnTo>
                  <a:lnTo>
                    <a:pt x="281939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914400"/>
            <a:ext cx="7498080" cy="4800600"/>
          </a:xfrm>
          <a:custGeom>
            <a:avLst/>
            <a:gdLst/>
            <a:ahLst/>
            <a:cxnLst/>
            <a:rect l="l" t="t" r="r" b="b"/>
            <a:pathLst>
              <a:path w="7498080" h="4800600">
                <a:moveTo>
                  <a:pt x="0" y="4800600"/>
                </a:moveTo>
                <a:lnTo>
                  <a:pt x="7498080" y="4800600"/>
                </a:lnTo>
                <a:lnTo>
                  <a:pt x="749808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2889" y="1382014"/>
            <a:ext cx="7260590" cy="273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purple </a:t>
            </a:r>
            <a:r>
              <a:rPr sz="2400" spc="-5" dirty="0">
                <a:latin typeface="Arial"/>
                <a:cs typeface="Arial"/>
              </a:rPr>
              <a:t>pigment in corn </a:t>
            </a:r>
            <a:r>
              <a:rPr sz="2400" dirty="0">
                <a:latin typeface="Arial"/>
                <a:cs typeface="Arial"/>
              </a:rPr>
              <a:t>requires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spc="-120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enzymes </a:t>
            </a:r>
            <a:r>
              <a:rPr sz="2400" dirty="0">
                <a:latin typeface="Arial"/>
                <a:cs typeface="Arial"/>
              </a:rPr>
              <a:t>(controlled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dominant alleles) must  be active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pigment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6985" indent="-283845" algn="just">
              <a:lnSpc>
                <a:spcPct val="100000"/>
              </a:lnSpc>
              <a:buClr>
                <a:srgbClr val="3891A7"/>
              </a:buClr>
              <a:buSzPct val="79166"/>
              <a:buFont typeface="Arial"/>
              <a:buChar char=""/>
              <a:tabLst>
                <a:tab pos="375920" algn="l"/>
              </a:tabLst>
            </a:pPr>
            <a:r>
              <a:rPr dirty="0"/>
              <a:t>	</a:t>
            </a:r>
            <a:r>
              <a:rPr sz="2400" spc="-5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white varieties of corn showing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genotypes  </a:t>
            </a:r>
            <a:r>
              <a:rPr sz="2400" spc="-5" dirty="0">
                <a:latin typeface="Arial"/>
                <a:cs typeface="Arial"/>
              </a:rPr>
              <a:t>AAbb and aaBB, </a:t>
            </a:r>
            <a:r>
              <a:rPr sz="240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produce a ratio of </a:t>
            </a:r>
            <a:r>
              <a:rPr sz="2400" spc="-10" dirty="0">
                <a:latin typeface="Arial"/>
                <a:cs typeface="Arial"/>
              </a:rPr>
              <a:t>9/16 </a:t>
            </a:r>
            <a:r>
              <a:rPr sz="2400" spc="-5" dirty="0">
                <a:latin typeface="Arial"/>
                <a:cs typeface="Arial"/>
              </a:rPr>
              <a:t>purple  and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7/16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white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ears,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depending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upon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354" y="4095369"/>
            <a:ext cx="2784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270" algn="l"/>
              </a:tabLst>
            </a:pPr>
            <a:r>
              <a:rPr sz="2400" spc="-10" dirty="0">
                <a:latin typeface="Arial"/>
                <a:cs typeface="Arial"/>
              </a:rPr>
              <a:t>different	</a:t>
            </a:r>
            <a:r>
              <a:rPr sz="2400" spc="-5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9242" y="4095369"/>
            <a:ext cx="2706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  <a:tabLst>
                <a:tab pos="1969135" algn="l"/>
                <a:tab pos="2439035" algn="l"/>
              </a:tabLst>
            </a:pPr>
            <a:r>
              <a:rPr sz="2400" spc="-5" dirty="0">
                <a:latin typeface="Arial"/>
                <a:cs typeface="Arial"/>
              </a:rPr>
              <a:t>arran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ements		of  </a:t>
            </a:r>
            <a:r>
              <a:rPr sz="2400" dirty="0">
                <a:latin typeface="Arial"/>
                <a:cs typeface="Arial"/>
              </a:rPr>
              <a:t>alleles)	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0050" y="4095369"/>
            <a:ext cx="771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13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 these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354" y="4461129"/>
            <a:ext cx="3140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18410" algn="l"/>
              </a:tabLst>
            </a:pPr>
            <a:r>
              <a:rPr sz="2400" spc="-5" dirty="0">
                <a:latin typeface="Arial"/>
                <a:cs typeface="Arial"/>
              </a:rPr>
              <a:t>chromos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mes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nd  characteristics.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4395" y="345947"/>
            <a:ext cx="6685788" cy="673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28536"/>
            <a:ext cx="6413500" cy="1097280"/>
          </a:xfrm>
          <a:prstGeom prst="rect">
            <a:avLst/>
          </a:prstGeom>
          <a:ln w="25400">
            <a:solidFill>
              <a:srgbClr val="954304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85"/>
              </a:spcBef>
            </a:pPr>
            <a:r>
              <a:rPr sz="3200" b="0" spc="-5" dirty="0">
                <a:latin typeface="Arial"/>
                <a:cs typeface="Arial"/>
              </a:rPr>
              <a:t>Duplicate Dominant Genes.</a:t>
            </a:r>
            <a:r>
              <a:rPr sz="3200" b="0" spc="-4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(15:1)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447800"/>
            <a:ext cx="7867015" cy="5257800"/>
          </a:xfrm>
          <a:custGeom>
            <a:avLst/>
            <a:gdLst/>
            <a:ahLst/>
            <a:cxnLst/>
            <a:rect l="l" t="t" r="r" b="b"/>
            <a:pathLst>
              <a:path w="7867015" h="5257800">
                <a:moveTo>
                  <a:pt x="7866888" y="0"/>
                </a:moveTo>
                <a:lnTo>
                  <a:pt x="0" y="0"/>
                </a:lnTo>
                <a:lnTo>
                  <a:pt x="0" y="5257800"/>
                </a:lnTo>
                <a:lnTo>
                  <a:pt x="7866888" y="5257800"/>
                </a:lnTo>
                <a:lnTo>
                  <a:pt x="786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1447800"/>
            <a:ext cx="7867015" cy="5257800"/>
          </a:xfrm>
          <a:custGeom>
            <a:avLst/>
            <a:gdLst/>
            <a:ahLst/>
            <a:cxnLst/>
            <a:rect l="l" t="t" r="r" b="b"/>
            <a:pathLst>
              <a:path w="7867015" h="5257800">
                <a:moveTo>
                  <a:pt x="0" y="5257800"/>
                </a:moveTo>
                <a:lnTo>
                  <a:pt x="7866888" y="5257800"/>
                </a:lnTo>
                <a:lnTo>
                  <a:pt x="7866888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8140" y="1854454"/>
            <a:ext cx="7630159" cy="383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  <a:tab pos="899160" algn="l"/>
                <a:tab pos="2108200" algn="l"/>
                <a:tab pos="2993390" algn="l"/>
                <a:tab pos="3368675" algn="l"/>
                <a:tab pos="4027170" algn="l"/>
                <a:tab pos="4542155" algn="l"/>
                <a:tab pos="5397500" algn="l"/>
                <a:tab pos="6478270" algn="l"/>
                <a:tab pos="6994525" algn="l"/>
              </a:tabLst>
            </a:pPr>
            <a:r>
              <a:rPr sz="2000" dirty="0">
                <a:latin typeface="Arial"/>
                <a:cs typeface="Arial"/>
              </a:rPr>
              <a:t>The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omin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nt	alleles	of	bo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</a:t>
            </a:r>
            <a:r>
              <a:rPr sz="2000" spc="-10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prod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ce	the	same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phenotypic </a:t>
            </a:r>
            <a:r>
              <a:rPr sz="2000" spc="-5" dirty="0">
                <a:latin typeface="Arial"/>
                <a:cs typeface="Arial"/>
              </a:rPr>
              <a:t>effect </a:t>
            </a:r>
            <a:r>
              <a:rPr sz="2000" dirty="0">
                <a:latin typeface="Arial"/>
                <a:cs typeface="Arial"/>
              </a:rPr>
              <a:t>giving the ratio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15:1.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buClr>
                <a:srgbClr val="3891A7"/>
              </a:buClr>
              <a:buSzPct val="80000"/>
              <a:buFont typeface="Arial"/>
              <a:buChar char=""/>
              <a:tabLst>
                <a:tab pos="353060" algn="l"/>
              </a:tabLst>
            </a:pPr>
            <a:r>
              <a:rPr dirty="0"/>
              <a:t>	</a:t>
            </a:r>
            <a:r>
              <a:rPr sz="2000" spc="-5" dirty="0">
                <a:latin typeface="Arial"/>
                <a:cs typeface="Arial"/>
              </a:rPr>
              <a:t>At </a:t>
            </a:r>
            <a:r>
              <a:rPr sz="2000" dirty="0">
                <a:latin typeface="Arial"/>
                <a:cs typeface="Arial"/>
              </a:rPr>
              <a:t>least </a:t>
            </a:r>
            <a:r>
              <a:rPr sz="2000" spc="-5" dirty="0">
                <a:latin typeface="Arial"/>
                <a:cs typeface="Arial"/>
              </a:rPr>
              <a:t>one </a:t>
            </a:r>
            <a:r>
              <a:rPr sz="2000" dirty="0">
                <a:latin typeface="Arial"/>
                <a:cs typeface="Arial"/>
              </a:rPr>
              <a:t>of the dominant allele </a:t>
            </a:r>
            <a:r>
              <a:rPr sz="2000" spc="-5" dirty="0">
                <a:latin typeface="Arial"/>
                <a:cs typeface="Arial"/>
              </a:rPr>
              <a:t>is necessary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spc="-100" dirty="0">
                <a:latin typeface="Arial"/>
                <a:cs typeface="Arial"/>
              </a:rPr>
              <a:t>the  </a:t>
            </a:r>
            <a:r>
              <a:rPr sz="2000" spc="-5" dirty="0">
                <a:latin typeface="Arial"/>
                <a:cs typeface="Arial"/>
              </a:rPr>
              <a:t>phenotypic </a:t>
            </a:r>
            <a:r>
              <a:rPr sz="2000" spc="-10" dirty="0">
                <a:latin typeface="Arial"/>
                <a:cs typeface="Arial"/>
              </a:rPr>
              <a:t>effect. </a:t>
            </a:r>
            <a:r>
              <a:rPr sz="2000" spc="-5" dirty="0">
                <a:latin typeface="Arial"/>
                <a:cs typeface="Arial"/>
              </a:rPr>
              <a:t>e.g. AABB, </a:t>
            </a:r>
            <a:r>
              <a:rPr sz="2000" dirty="0">
                <a:latin typeface="Arial"/>
                <a:cs typeface="Arial"/>
              </a:rPr>
              <a:t>AaBb, Aabb, aaBB, </a:t>
            </a:r>
            <a:r>
              <a:rPr sz="2000" spc="-5" dirty="0">
                <a:latin typeface="Arial"/>
                <a:cs typeface="Arial"/>
              </a:rPr>
              <a:t>aaBbgive </a:t>
            </a:r>
            <a:r>
              <a:rPr sz="2000" dirty="0">
                <a:latin typeface="Arial"/>
                <a:cs typeface="Arial"/>
              </a:rPr>
              <a:t>one  phenotype.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marL="295910" marR="5715" indent="-283845" algn="just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6395" algn="l"/>
              </a:tabLst>
            </a:pPr>
            <a:r>
              <a:rPr dirty="0"/>
              <a:t>	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absence </a:t>
            </a:r>
            <a:r>
              <a:rPr sz="2000" dirty="0">
                <a:latin typeface="Arial"/>
                <a:cs typeface="Arial"/>
              </a:rPr>
              <a:t>of all the dominant genes </a:t>
            </a:r>
            <a:r>
              <a:rPr sz="2000" spc="-5" dirty="0">
                <a:latin typeface="Arial"/>
                <a:cs typeface="Arial"/>
              </a:rPr>
              <a:t>(only in case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0" dirty="0">
                <a:latin typeface="Arial"/>
                <a:cs typeface="Arial"/>
              </a:rPr>
              <a:t>aabb),  </a:t>
            </a:r>
            <a:r>
              <a:rPr sz="2000" dirty="0">
                <a:latin typeface="Arial"/>
                <a:cs typeface="Arial"/>
              </a:rPr>
              <a:t>the recessive phenotype will be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expressed.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duplicate genes are also called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pseudoalleles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0" y="603250"/>
            <a:ext cx="0" cy="5201920"/>
          </a:xfrm>
          <a:custGeom>
            <a:avLst/>
            <a:gdLst/>
            <a:ahLst/>
            <a:cxnLst/>
            <a:rect l="l" t="t" r="r" b="b"/>
            <a:pathLst>
              <a:path h="5201920">
                <a:moveTo>
                  <a:pt x="0" y="0"/>
                </a:moveTo>
                <a:lnTo>
                  <a:pt x="0" y="52017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4100" y="603250"/>
          <a:ext cx="7931150" cy="5189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/>
                <a:gridCol w="2641600"/>
                <a:gridCol w="2641600"/>
              </a:tblGrid>
              <a:tr h="1988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60450" y="603250"/>
            <a:ext cx="7937500" cy="5201920"/>
          </a:xfrm>
          <a:custGeom>
            <a:avLst/>
            <a:gdLst/>
            <a:ahLst/>
            <a:cxnLst/>
            <a:rect l="l" t="t" r="r" b="b"/>
            <a:pathLst>
              <a:path w="7937500" h="5201920">
                <a:moveTo>
                  <a:pt x="5289550" y="0"/>
                </a:moveTo>
                <a:lnTo>
                  <a:pt x="5289550" y="5201704"/>
                </a:lnTo>
              </a:path>
              <a:path w="7937500" h="5201920">
                <a:moveTo>
                  <a:pt x="0" y="1994915"/>
                </a:moveTo>
                <a:lnTo>
                  <a:pt x="7937500" y="1994915"/>
                </a:lnTo>
              </a:path>
              <a:path w="7937500" h="5201920">
                <a:moveTo>
                  <a:pt x="0" y="3275076"/>
                </a:moveTo>
                <a:lnTo>
                  <a:pt x="7937500" y="3275076"/>
                </a:lnTo>
              </a:path>
              <a:path w="7937500" h="5201920">
                <a:moveTo>
                  <a:pt x="0" y="3915155"/>
                </a:moveTo>
                <a:lnTo>
                  <a:pt x="5295900" y="3915155"/>
                </a:lnTo>
              </a:path>
              <a:path w="7937500" h="5201920">
                <a:moveTo>
                  <a:pt x="0" y="4555236"/>
                </a:moveTo>
                <a:lnTo>
                  <a:pt x="5295900" y="45552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603250"/>
            <a:ext cx="0" cy="5201920"/>
          </a:xfrm>
          <a:custGeom>
            <a:avLst/>
            <a:gdLst/>
            <a:ahLst/>
            <a:cxnLst/>
            <a:rect l="l" t="t" r="r" b="b"/>
            <a:pathLst>
              <a:path h="5201920">
                <a:moveTo>
                  <a:pt x="0" y="0"/>
                </a:moveTo>
                <a:lnTo>
                  <a:pt x="0" y="52017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450" y="603250"/>
            <a:ext cx="7937500" cy="5201920"/>
          </a:xfrm>
          <a:custGeom>
            <a:avLst/>
            <a:gdLst/>
            <a:ahLst/>
            <a:cxnLst/>
            <a:rect l="l" t="t" r="r" b="b"/>
            <a:pathLst>
              <a:path w="7937500" h="5201920">
                <a:moveTo>
                  <a:pt x="7931150" y="0"/>
                </a:moveTo>
                <a:lnTo>
                  <a:pt x="7931150" y="5201704"/>
                </a:lnTo>
              </a:path>
              <a:path w="7937500" h="5201920">
                <a:moveTo>
                  <a:pt x="0" y="6350"/>
                </a:moveTo>
                <a:lnTo>
                  <a:pt x="7937500" y="6350"/>
                </a:lnTo>
              </a:path>
              <a:path w="7937500" h="5201920">
                <a:moveTo>
                  <a:pt x="0" y="5195354"/>
                </a:moveTo>
                <a:lnTo>
                  <a:pt x="7937500" y="51953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4810" y="507725"/>
            <a:ext cx="126936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5080" indent="-88900">
              <a:lnSpc>
                <a:spcPct val="15000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Epistatic  alleles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8609" y="507725"/>
            <a:ext cx="156654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5080" indent="-178435">
              <a:lnSpc>
                <a:spcPct val="15000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Hyp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static  alleles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72198" y="507725"/>
            <a:ext cx="162877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800" b="0" spc="-5" dirty="0">
                <a:latin typeface="Times New Roman"/>
                <a:cs typeface="Times New Roman"/>
              </a:rPr>
              <a:t>P</a:t>
            </a:r>
            <a:r>
              <a:rPr sz="2800" b="0" spc="5" dirty="0">
                <a:latin typeface="Times New Roman"/>
                <a:cs typeface="Times New Roman"/>
              </a:rPr>
              <a:t>h</a:t>
            </a:r>
            <a:r>
              <a:rPr sz="2800" b="0" spc="-5" dirty="0">
                <a:latin typeface="Times New Roman"/>
                <a:cs typeface="Times New Roman"/>
              </a:rPr>
              <a:t>en</a:t>
            </a:r>
            <a:r>
              <a:rPr sz="2800" b="0" dirty="0">
                <a:latin typeface="Times New Roman"/>
                <a:cs typeface="Times New Roman"/>
              </a:rPr>
              <a:t>o</a:t>
            </a:r>
            <a:r>
              <a:rPr sz="2800" b="0" spc="-5" dirty="0">
                <a:latin typeface="Times New Roman"/>
                <a:cs typeface="Times New Roman"/>
              </a:rPr>
              <a:t>t</a:t>
            </a:r>
            <a:r>
              <a:rPr sz="2800" b="0" dirty="0">
                <a:latin typeface="Times New Roman"/>
                <a:cs typeface="Times New Roman"/>
              </a:rPr>
              <a:t>y</a:t>
            </a:r>
            <a:r>
              <a:rPr sz="2800" b="0" spc="-5" dirty="0">
                <a:latin typeface="Times New Roman"/>
                <a:cs typeface="Times New Roman"/>
              </a:rPr>
              <a:t>p</a:t>
            </a:r>
            <a:r>
              <a:rPr sz="2800" b="0" dirty="0">
                <a:latin typeface="Times New Roman"/>
                <a:cs typeface="Times New Roman"/>
              </a:rPr>
              <a:t>i</a:t>
            </a:r>
            <a:r>
              <a:rPr sz="2800" b="0" spc="-5" dirty="0">
                <a:latin typeface="Times New Roman"/>
                <a:cs typeface="Times New Roman"/>
              </a:rPr>
              <a:t>c  </a:t>
            </a:r>
            <a:r>
              <a:rPr sz="2800" b="0" dirty="0">
                <a:latin typeface="Times New Roman"/>
                <a:cs typeface="Times New Roman"/>
              </a:rPr>
              <a:t>expression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3201" y="2710942"/>
            <a:ext cx="33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aa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3617" y="2710942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2198" y="2497079"/>
            <a:ext cx="150939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580">
              <a:lnSpc>
                <a:spcPct val="1501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Another  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pe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3201" y="3991483"/>
            <a:ext cx="33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aa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08526" y="3991483"/>
            <a:ext cx="1089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BB,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93509" y="3777513"/>
            <a:ext cx="15093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6870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Same  </a:t>
            </a:r>
            <a:r>
              <a:rPr sz="2800" dirty="0">
                <a:latin typeface="Times New Roman"/>
                <a:cs typeface="Times New Roman"/>
              </a:rPr>
              <a:t>ph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yp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6689" y="4631563"/>
            <a:ext cx="111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AA,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75226" y="4631563"/>
            <a:ext cx="381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8297" y="5271922"/>
            <a:ext cx="1111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AA,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8526" y="5271922"/>
            <a:ext cx="10299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Bb,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Bb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608" y="533400"/>
            <a:ext cx="7498080" cy="5943600"/>
          </a:xfrm>
          <a:custGeom>
            <a:avLst/>
            <a:gdLst/>
            <a:ahLst/>
            <a:cxnLst/>
            <a:rect l="l" t="t" r="r" b="b"/>
            <a:pathLst>
              <a:path w="7498080" h="5943600">
                <a:moveTo>
                  <a:pt x="0" y="5943600"/>
                </a:moveTo>
                <a:lnTo>
                  <a:pt x="7498080" y="5943600"/>
                </a:lnTo>
                <a:lnTo>
                  <a:pt x="749808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07997" y="836422"/>
            <a:ext cx="7462520" cy="47263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84810" marR="116839" indent="-283845" algn="just">
              <a:lnSpc>
                <a:spcPct val="80000"/>
              </a:lnSpc>
              <a:spcBef>
                <a:spcPts val="620"/>
              </a:spcBef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200" spc="-5" dirty="0">
                <a:latin typeface="Arial"/>
                <a:cs typeface="Arial"/>
              </a:rPr>
              <a:t>As observed by </a:t>
            </a:r>
            <a:r>
              <a:rPr sz="2200" b="1" dirty="0">
                <a:latin typeface="Arial"/>
                <a:cs typeface="Arial"/>
              </a:rPr>
              <a:t>G.H.Shull</a:t>
            </a:r>
            <a:r>
              <a:rPr sz="2200" dirty="0">
                <a:latin typeface="Arial"/>
                <a:cs typeface="Arial"/>
              </a:rPr>
              <a:t>, the </a:t>
            </a:r>
            <a:r>
              <a:rPr sz="2200" spc="-5" dirty="0">
                <a:latin typeface="Arial"/>
                <a:cs typeface="Arial"/>
              </a:rPr>
              <a:t>seed </a:t>
            </a:r>
            <a:r>
              <a:rPr sz="2200" dirty="0">
                <a:latin typeface="Arial"/>
                <a:cs typeface="Arial"/>
              </a:rPr>
              <a:t>capsules </a:t>
            </a:r>
            <a:r>
              <a:rPr sz="2200" spc="-150" dirty="0">
                <a:latin typeface="Arial"/>
                <a:cs typeface="Arial"/>
              </a:rPr>
              <a:t>of  </a:t>
            </a:r>
            <a:r>
              <a:rPr sz="2200" spc="-10" dirty="0">
                <a:latin typeface="Arial"/>
                <a:cs typeface="Arial"/>
              </a:rPr>
              <a:t>Shepherd’s </a:t>
            </a:r>
            <a:r>
              <a:rPr sz="2200" spc="-5" dirty="0">
                <a:latin typeface="Arial"/>
                <a:cs typeface="Arial"/>
              </a:rPr>
              <a:t>purse </a:t>
            </a:r>
            <a:r>
              <a:rPr sz="2200" dirty="0">
                <a:latin typeface="Arial"/>
                <a:cs typeface="Arial"/>
              </a:rPr>
              <a:t>(genus </a:t>
            </a:r>
            <a:r>
              <a:rPr sz="2200" i="1" spc="-5" dirty="0">
                <a:latin typeface="Arial"/>
                <a:cs typeface="Arial"/>
              </a:rPr>
              <a:t>Capsella</a:t>
            </a:r>
            <a:r>
              <a:rPr sz="2200" spc="-5" dirty="0">
                <a:latin typeface="Arial"/>
                <a:cs typeface="Arial"/>
              </a:rPr>
              <a:t>) occur in two  </a:t>
            </a:r>
            <a:r>
              <a:rPr sz="2200" spc="-10" dirty="0">
                <a:latin typeface="Arial"/>
                <a:cs typeface="Arial"/>
              </a:rPr>
              <a:t>different </a:t>
            </a:r>
            <a:r>
              <a:rPr sz="2200" spc="-5" dirty="0">
                <a:latin typeface="Arial"/>
                <a:cs typeface="Arial"/>
              </a:rPr>
              <a:t>shapes,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461009" indent="-360045">
              <a:lnSpc>
                <a:spcPct val="100000"/>
              </a:lnSpc>
              <a:buClr>
                <a:srgbClr val="3891A7"/>
              </a:buClr>
              <a:buSzPct val="79545"/>
              <a:buFont typeface="Wingdings"/>
              <a:buChar char=""/>
              <a:tabLst>
                <a:tab pos="461009" algn="l"/>
                <a:tab pos="461645" algn="l"/>
              </a:tabLst>
            </a:pPr>
            <a:r>
              <a:rPr sz="2200" spc="-5" dirty="0">
                <a:latin typeface="Arial"/>
                <a:cs typeface="Arial"/>
              </a:rPr>
              <a:t>i.e. triangular and top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shaped.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"/>
              <a:buChar char=""/>
            </a:pPr>
            <a:endParaRPr sz="2850">
              <a:latin typeface="Arial"/>
              <a:cs typeface="Arial"/>
            </a:endParaRPr>
          </a:p>
          <a:p>
            <a:pPr marL="384810" marR="118110" indent="-283845" algn="just">
              <a:lnSpc>
                <a:spcPct val="80000"/>
              </a:lnSpc>
              <a:buClr>
                <a:srgbClr val="3891A7"/>
              </a:buClr>
              <a:buSzPct val="79545"/>
              <a:buFont typeface="Wingdings"/>
              <a:buChar char=""/>
              <a:tabLst>
                <a:tab pos="462915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When </a:t>
            </a:r>
            <a:r>
              <a:rPr sz="2200" spc="5" dirty="0">
                <a:latin typeface="Arial"/>
                <a:cs typeface="Arial"/>
              </a:rPr>
              <a:t>F</a:t>
            </a:r>
            <a:r>
              <a:rPr sz="2175" spc="7" baseline="-21072" dirty="0">
                <a:latin typeface="Arial"/>
                <a:cs typeface="Arial"/>
              </a:rPr>
              <a:t>1 </a:t>
            </a:r>
            <a:r>
              <a:rPr sz="2200" spc="-5" dirty="0">
                <a:latin typeface="Arial"/>
                <a:cs typeface="Arial"/>
              </a:rPr>
              <a:t>individuals were self crossed, the </a:t>
            </a:r>
            <a:r>
              <a:rPr sz="2200" dirty="0">
                <a:latin typeface="Arial"/>
                <a:cs typeface="Arial"/>
              </a:rPr>
              <a:t>F</a:t>
            </a:r>
            <a:r>
              <a:rPr sz="2175" baseline="-21072" dirty="0">
                <a:latin typeface="Arial"/>
                <a:cs typeface="Arial"/>
              </a:rPr>
              <a:t>2 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generation showed plants with triangular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top  shaped capsules in the ratio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15:1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"/>
              <a:buChar char=""/>
            </a:pPr>
            <a:endParaRPr sz="2850">
              <a:latin typeface="Arial"/>
              <a:cs typeface="Arial"/>
            </a:endParaRPr>
          </a:p>
          <a:p>
            <a:pPr marL="384810" marR="121285" indent="-283845" algn="just">
              <a:lnSpc>
                <a:spcPct val="80000"/>
              </a:lnSpc>
              <a:buClr>
                <a:srgbClr val="3891A7"/>
              </a:buClr>
              <a:buSzPct val="79545"/>
              <a:buFont typeface="Wingdings"/>
              <a:buChar char=""/>
              <a:tabLst>
                <a:tab pos="385445" algn="l"/>
              </a:tabLst>
            </a:pPr>
            <a:r>
              <a:rPr sz="2200" spc="-5" dirty="0">
                <a:latin typeface="Arial"/>
                <a:cs typeface="Arial"/>
              </a:rPr>
              <a:t>(A and B) would produce plants with </a:t>
            </a:r>
            <a:r>
              <a:rPr sz="2200" dirty="0">
                <a:latin typeface="Arial"/>
                <a:cs typeface="Arial"/>
              </a:rPr>
              <a:t>triangular-shaped  capsules.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891A7"/>
              </a:buClr>
              <a:buFont typeface="Wingdings"/>
              <a:buChar char=""/>
            </a:pPr>
            <a:endParaRPr sz="2400">
              <a:latin typeface="Arial"/>
              <a:cs typeface="Arial"/>
            </a:endParaRPr>
          </a:p>
          <a:p>
            <a:pPr marL="384810" indent="-283845">
              <a:lnSpc>
                <a:spcPts val="2380"/>
              </a:lnSpc>
              <a:buClr>
                <a:srgbClr val="3891A7"/>
              </a:buClr>
              <a:buSzPct val="79545"/>
              <a:buFont typeface="Wingdings"/>
              <a:buChar char=""/>
              <a:tabLst>
                <a:tab pos="385445" algn="l"/>
              </a:tabLst>
            </a:pPr>
            <a:r>
              <a:rPr sz="2200" spc="-5" dirty="0">
                <a:latin typeface="Arial"/>
                <a:cs typeface="Arial"/>
              </a:rPr>
              <a:t>aabb would produce plants with top shaped</a:t>
            </a:r>
            <a:r>
              <a:rPr sz="2200" spc="3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capsules.F</a:t>
            </a:r>
            <a:r>
              <a:rPr sz="2175" baseline="-21072" dirty="0">
                <a:latin typeface="Arial"/>
                <a:cs typeface="Arial"/>
              </a:rPr>
              <a:t>2</a:t>
            </a:r>
            <a:endParaRPr sz="2175" baseline="-21072">
              <a:latin typeface="Arial"/>
              <a:cs typeface="Arial"/>
            </a:endParaRPr>
          </a:p>
          <a:p>
            <a:pPr marL="384810">
              <a:lnSpc>
                <a:spcPts val="2380"/>
              </a:lnSpc>
            </a:pPr>
            <a:r>
              <a:rPr sz="2200" spc="-5" dirty="0">
                <a:latin typeface="Arial"/>
                <a:cs typeface="Arial"/>
              </a:rPr>
              <a:t>phenotypic ratio 15(triangular) </a:t>
            </a:r>
            <a:r>
              <a:rPr sz="2200" spc="-50" dirty="0">
                <a:latin typeface="Arial"/>
                <a:cs typeface="Arial"/>
              </a:rPr>
              <a:t>1(Top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shaped).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77847" y="443208"/>
          <a:ext cx="6570979" cy="58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/>
                <a:gridCol w="2521585"/>
                <a:gridCol w="875029"/>
                <a:gridCol w="1727835"/>
              </a:tblGrid>
              <a:tr h="294693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  <a:tabLst>
                          <a:tab pos="314960" algn="l"/>
                        </a:tabLst>
                      </a:pPr>
                      <a:r>
                        <a:rPr sz="1600" spc="-425" dirty="0">
                          <a:solidFill>
                            <a:srgbClr val="3891A7"/>
                          </a:solidFill>
                          <a:latin typeface="Arial"/>
                          <a:cs typeface="Arial"/>
                        </a:rPr>
                        <a:t>	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065">
                        <a:lnSpc>
                          <a:spcPts val="221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AABB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×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221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aabb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94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ts val="222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(triangular)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2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(to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p-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ape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18970" y="1473453"/>
            <a:ext cx="481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Arial"/>
                <a:cs typeface="Arial"/>
              </a:rPr>
              <a:t>F</a:t>
            </a:r>
            <a:r>
              <a:rPr sz="1950" b="1" spc="7" baseline="-21367" dirty="0">
                <a:latin typeface="Arial"/>
                <a:cs typeface="Arial"/>
              </a:rPr>
              <a:t>1</a:t>
            </a:r>
            <a:r>
              <a:rPr sz="1950" b="1" spc="195" baseline="-21367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87009" y="1397863"/>
            <a:ext cx="12573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25000"/>
              </a:lnSpc>
              <a:spcBef>
                <a:spcPts val="100"/>
              </a:spcBef>
            </a:pPr>
            <a:r>
              <a:rPr sz="2000" b="0" spc="-5" dirty="0">
                <a:latin typeface="Arial"/>
                <a:cs typeface="Arial"/>
              </a:rPr>
              <a:t>AaBb  </a:t>
            </a:r>
            <a:r>
              <a:rPr sz="2000" b="0" dirty="0">
                <a:latin typeface="Arial"/>
                <a:cs typeface="Arial"/>
              </a:rPr>
              <a:t>(triangula</a:t>
            </a:r>
            <a:r>
              <a:rPr sz="2000" b="0" spc="5" dirty="0">
                <a:latin typeface="Arial"/>
                <a:cs typeface="Arial"/>
              </a:rPr>
              <a:t>r</a:t>
            </a:r>
            <a:r>
              <a:rPr sz="2000" b="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6710" y="990600"/>
            <a:ext cx="103505" cy="457200"/>
          </a:xfrm>
          <a:custGeom>
            <a:avLst/>
            <a:gdLst/>
            <a:ahLst/>
            <a:cxnLst/>
            <a:rect l="l" t="t" r="r" b="b"/>
            <a:pathLst>
              <a:path w="103504" h="457200">
                <a:moveTo>
                  <a:pt x="7112" y="361188"/>
                </a:moveTo>
                <a:lnTo>
                  <a:pt x="1015" y="364744"/>
                </a:lnTo>
                <a:lnTo>
                  <a:pt x="0" y="368553"/>
                </a:lnTo>
                <a:lnTo>
                  <a:pt x="51688" y="457200"/>
                </a:lnTo>
                <a:lnTo>
                  <a:pt x="59020" y="444626"/>
                </a:lnTo>
                <a:lnTo>
                  <a:pt x="45338" y="444626"/>
                </a:lnTo>
                <a:lnTo>
                  <a:pt x="45338" y="421204"/>
                </a:lnTo>
                <a:lnTo>
                  <a:pt x="10922" y="362203"/>
                </a:lnTo>
                <a:lnTo>
                  <a:pt x="7112" y="361188"/>
                </a:lnTo>
                <a:close/>
              </a:path>
              <a:path w="103504" h="457200">
                <a:moveTo>
                  <a:pt x="45338" y="421204"/>
                </a:moveTo>
                <a:lnTo>
                  <a:pt x="45338" y="444626"/>
                </a:lnTo>
                <a:lnTo>
                  <a:pt x="58038" y="444626"/>
                </a:lnTo>
                <a:lnTo>
                  <a:pt x="58038" y="441451"/>
                </a:lnTo>
                <a:lnTo>
                  <a:pt x="46227" y="441451"/>
                </a:lnTo>
                <a:lnTo>
                  <a:pt x="51688" y="432090"/>
                </a:lnTo>
                <a:lnTo>
                  <a:pt x="45338" y="421204"/>
                </a:lnTo>
                <a:close/>
              </a:path>
              <a:path w="103504" h="457200">
                <a:moveTo>
                  <a:pt x="96265" y="361188"/>
                </a:moveTo>
                <a:lnTo>
                  <a:pt x="92455" y="362203"/>
                </a:lnTo>
                <a:lnTo>
                  <a:pt x="58038" y="421204"/>
                </a:lnTo>
                <a:lnTo>
                  <a:pt x="58038" y="444626"/>
                </a:lnTo>
                <a:lnTo>
                  <a:pt x="59020" y="444626"/>
                </a:lnTo>
                <a:lnTo>
                  <a:pt x="103377" y="368553"/>
                </a:lnTo>
                <a:lnTo>
                  <a:pt x="102362" y="364744"/>
                </a:lnTo>
                <a:lnTo>
                  <a:pt x="96265" y="361188"/>
                </a:lnTo>
                <a:close/>
              </a:path>
              <a:path w="103504" h="457200">
                <a:moveTo>
                  <a:pt x="51688" y="432090"/>
                </a:moveTo>
                <a:lnTo>
                  <a:pt x="46227" y="441451"/>
                </a:lnTo>
                <a:lnTo>
                  <a:pt x="57150" y="441451"/>
                </a:lnTo>
                <a:lnTo>
                  <a:pt x="51688" y="432090"/>
                </a:lnTo>
                <a:close/>
              </a:path>
              <a:path w="103504" h="457200">
                <a:moveTo>
                  <a:pt x="58038" y="421204"/>
                </a:moveTo>
                <a:lnTo>
                  <a:pt x="51688" y="432090"/>
                </a:lnTo>
                <a:lnTo>
                  <a:pt x="57150" y="441451"/>
                </a:lnTo>
                <a:lnTo>
                  <a:pt x="58038" y="441451"/>
                </a:lnTo>
                <a:lnTo>
                  <a:pt x="58038" y="421204"/>
                </a:lnTo>
                <a:close/>
              </a:path>
              <a:path w="103504" h="457200">
                <a:moveTo>
                  <a:pt x="58038" y="0"/>
                </a:moveTo>
                <a:lnTo>
                  <a:pt x="45338" y="0"/>
                </a:lnTo>
                <a:lnTo>
                  <a:pt x="45338" y="421204"/>
                </a:lnTo>
                <a:lnTo>
                  <a:pt x="51688" y="432090"/>
                </a:lnTo>
                <a:lnTo>
                  <a:pt x="58038" y="421204"/>
                </a:lnTo>
                <a:lnTo>
                  <a:pt x="58038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6850" y="2736850"/>
            <a:ext cx="5880100" cy="3872865"/>
          </a:xfrm>
          <a:custGeom>
            <a:avLst/>
            <a:gdLst/>
            <a:ahLst/>
            <a:cxnLst/>
            <a:rect l="l" t="t" r="r" b="b"/>
            <a:pathLst>
              <a:path w="5880100" h="3872865">
                <a:moveTo>
                  <a:pt x="618489" y="0"/>
                </a:moveTo>
                <a:lnTo>
                  <a:pt x="618489" y="3872788"/>
                </a:lnTo>
              </a:path>
              <a:path w="5880100" h="3872865">
                <a:moveTo>
                  <a:pt x="1932304" y="0"/>
                </a:moveTo>
                <a:lnTo>
                  <a:pt x="1932304" y="3872788"/>
                </a:lnTo>
              </a:path>
              <a:path w="5880100" h="3872865">
                <a:moveTo>
                  <a:pt x="3246120" y="0"/>
                </a:moveTo>
                <a:lnTo>
                  <a:pt x="3246120" y="3872788"/>
                </a:lnTo>
              </a:path>
              <a:path w="5880100" h="3872865">
                <a:moveTo>
                  <a:pt x="4559934" y="0"/>
                </a:moveTo>
                <a:lnTo>
                  <a:pt x="4559934" y="3872788"/>
                </a:lnTo>
              </a:path>
              <a:path w="5880100" h="3872865">
                <a:moveTo>
                  <a:pt x="0" y="574548"/>
                </a:moveTo>
                <a:lnTo>
                  <a:pt x="5880100" y="574548"/>
                </a:lnTo>
              </a:path>
              <a:path w="5880100" h="3872865">
                <a:moveTo>
                  <a:pt x="0" y="1397508"/>
                </a:moveTo>
                <a:lnTo>
                  <a:pt x="5880100" y="1397508"/>
                </a:lnTo>
              </a:path>
              <a:path w="5880100" h="3872865">
                <a:moveTo>
                  <a:pt x="0" y="2220468"/>
                </a:moveTo>
                <a:lnTo>
                  <a:pt x="5880100" y="2220468"/>
                </a:lnTo>
              </a:path>
              <a:path w="5880100" h="3872865">
                <a:moveTo>
                  <a:pt x="0" y="3043478"/>
                </a:moveTo>
                <a:lnTo>
                  <a:pt x="5880100" y="3043478"/>
                </a:lnTo>
              </a:path>
              <a:path w="5880100" h="3872865">
                <a:moveTo>
                  <a:pt x="6350" y="0"/>
                </a:moveTo>
                <a:lnTo>
                  <a:pt x="6350" y="3872788"/>
                </a:lnTo>
              </a:path>
              <a:path w="5880100" h="3872865">
                <a:moveTo>
                  <a:pt x="5873750" y="0"/>
                </a:moveTo>
                <a:lnTo>
                  <a:pt x="5873750" y="3872788"/>
                </a:lnTo>
              </a:path>
              <a:path w="5880100" h="3872865">
                <a:moveTo>
                  <a:pt x="0" y="6350"/>
                </a:moveTo>
                <a:lnTo>
                  <a:pt x="5880100" y="6350"/>
                </a:lnTo>
              </a:path>
              <a:path w="5880100" h="3872865">
                <a:moveTo>
                  <a:pt x="0" y="3866438"/>
                </a:moveTo>
                <a:lnTo>
                  <a:pt x="5880100" y="38664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8155" y="2847594"/>
            <a:ext cx="44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5623" y="3543427"/>
            <a:ext cx="447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2005" y="4366386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8770" y="5189601"/>
            <a:ext cx="38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2005" y="6012586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0871" y="3243198"/>
            <a:ext cx="1181735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50000"/>
              </a:lnSpc>
            </a:pP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3240"/>
              </a:lnSpc>
              <a:spcBef>
                <a:spcPts val="285"/>
              </a:spcBef>
            </a:pP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AaBB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324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latin typeface="Times New Roman"/>
                <a:cs typeface="Times New Roman"/>
              </a:rPr>
              <a:t>(triangular)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4814" y="2847594"/>
            <a:ext cx="118173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315"/>
              </a:spcBef>
            </a:pP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50000"/>
              </a:lnSpc>
            </a:pP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8883" y="2847594"/>
            <a:ext cx="118173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315"/>
              </a:spcBef>
            </a:pP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50000"/>
              </a:lnSpc>
            </a:pP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aaBB  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aaBb  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2825" y="2847594"/>
            <a:ext cx="118173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  <a:p>
            <a:pPr marL="12700" marR="5080" indent="2540" algn="ctr">
              <a:lnSpc>
                <a:spcPct val="150000"/>
              </a:lnSpc>
              <a:spcBef>
                <a:spcPts val="234"/>
              </a:spcBef>
            </a:pP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  </a:t>
            </a:r>
            <a:r>
              <a:rPr sz="1800" b="1" dirty="0">
                <a:latin typeface="Times New Roman"/>
                <a:cs typeface="Times New Roman"/>
              </a:rPr>
              <a:t>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aaBb  (tr</a:t>
            </a:r>
            <a:r>
              <a:rPr sz="1800" b="1" spc="-5" dirty="0">
                <a:latin typeface="Times New Roman"/>
                <a:cs typeface="Times New Roman"/>
              </a:rPr>
              <a:t>iang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la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)  </a:t>
            </a:r>
            <a:r>
              <a:rPr sz="1800" b="1" spc="-5" dirty="0">
                <a:latin typeface="Times New Roman"/>
                <a:cs typeface="Times New Roman"/>
              </a:rPr>
              <a:t>aabb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Times New Roman"/>
                <a:cs typeface="Times New Roman"/>
              </a:rPr>
              <a:t>(top-shape)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395" y="0"/>
            <a:ext cx="5619750" cy="1473200"/>
            <a:chOff x="2025395" y="0"/>
            <a:chExt cx="5619750" cy="1473200"/>
          </a:xfrm>
        </p:grpSpPr>
        <p:sp>
          <p:nvSpPr>
            <p:cNvPr id="3" name="object 3"/>
            <p:cNvSpPr/>
            <p:nvPr/>
          </p:nvSpPr>
          <p:spPr>
            <a:xfrm>
              <a:off x="2209799" y="0"/>
              <a:ext cx="5422900" cy="1447800"/>
            </a:xfrm>
            <a:custGeom>
              <a:avLst/>
              <a:gdLst/>
              <a:ahLst/>
              <a:cxnLst/>
              <a:rect l="l" t="t" r="r" b="b"/>
              <a:pathLst>
                <a:path w="5422900" h="1447800">
                  <a:moveTo>
                    <a:pt x="0" y="1447800"/>
                  </a:moveTo>
                  <a:lnTo>
                    <a:pt x="5422392" y="1447800"/>
                  </a:lnTo>
                  <a:lnTo>
                    <a:pt x="5422392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5395" y="18288"/>
              <a:ext cx="4498848" cy="67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5395" y="505968"/>
              <a:ext cx="5123687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8794" y="127507"/>
            <a:ext cx="459803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Arial"/>
                <a:cs typeface="Arial"/>
              </a:rPr>
              <a:t>Duplicate Genes with  Cumulative </a:t>
            </a:r>
            <a:r>
              <a:rPr sz="3200" b="0" spc="-10" dirty="0">
                <a:latin typeface="Arial"/>
                <a:cs typeface="Arial"/>
              </a:rPr>
              <a:t>Effect.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(9:6:1)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1676400"/>
            <a:ext cx="7714615" cy="4114800"/>
          </a:xfrm>
          <a:custGeom>
            <a:avLst/>
            <a:gdLst/>
            <a:ahLst/>
            <a:cxnLst/>
            <a:rect l="l" t="t" r="r" b="b"/>
            <a:pathLst>
              <a:path w="7714615" h="4114800">
                <a:moveTo>
                  <a:pt x="0" y="4114800"/>
                </a:moveTo>
                <a:lnTo>
                  <a:pt x="7714488" y="4114800"/>
                </a:lnTo>
                <a:lnTo>
                  <a:pt x="771448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0489" y="2144090"/>
            <a:ext cx="7477125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Both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dominant non allelic </a:t>
            </a:r>
            <a:r>
              <a:rPr sz="2400" dirty="0">
                <a:latin typeface="Arial"/>
                <a:cs typeface="Arial"/>
              </a:rPr>
              <a:t>alleles, </a:t>
            </a:r>
            <a:r>
              <a:rPr sz="2400" spc="-5" dirty="0">
                <a:latin typeface="Arial"/>
                <a:cs typeface="Arial"/>
              </a:rPr>
              <a:t>when </a:t>
            </a:r>
            <a:r>
              <a:rPr sz="2400" spc="-55" dirty="0">
                <a:latin typeface="Arial"/>
                <a:cs typeface="Arial"/>
              </a:rPr>
              <a:t>present  </a:t>
            </a:r>
            <a:r>
              <a:rPr sz="2400" spc="-15" dirty="0">
                <a:latin typeface="Arial"/>
                <a:cs typeface="Arial"/>
              </a:rPr>
              <a:t>together, </a:t>
            </a:r>
            <a:r>
              <a:rPr sz="2400" spc="-5" dirty="0">
                <a:latin typeface="Arial"/>
                <a:cs typeface="Arial"/>
              </a:rPr>
              <a:t>give a new </a:t>
            </a:r>
            <a:r>
              <a:rPr sz="2400" dirty="0">
                <a:latin typeface="Arial"/>
                <a:cs typeface="Arial"/>
              </a:rPr>
              <a:t>phenotype, </a:t>
            </a:r>
            <a:r>
              <a:rPr sz="2400" spc="-5" dirty="0">
                <a:latin typeface="Arial"/>
                <a:cs typeface="Arial"/>
              </a:rPr>
              <a:t>but when </a:t>
            </a:r>
            <a:r>
              <a:rPr sz="2400" dirty="0">
                <a:latin typeface="Arial"/>
                <a:cs typeface="Arial"/>
              </a:rPr>
              <a:t>allowed to  </a:t>
            </a:r>
            <a:r>
              <a:rPr sz="2400" spc="-5" dirty="0">
                <a:latin typeface="Arial"/>
                <a:cs typeface="Arial"/>
              </a:rPr>
              <a:t>express </a:t>
            </a:r>
            <a:r>
              <a:rPr sz="2400" spc="-15" dirty="0">
                <a:latin typeface="Arial"/>
                <a:cs typeface="Arial"/>
              </a:rPr>
              <a:t>independently,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give their own  phenotypic expression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separately.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6985" indent="-283845" algn="just">
              <a:lnSpc>
                <a:spcPct val="100000"/>
              </a:lnSpc>
              <a:buClr>
                <a:srgbClr val="3891A7"/>
              </a:buClr>
              <a:buSzPct val="79166"/>
              <a:buFont typeface="Arial"/>
              <a:buChar char=""/>
              <a:tabLst>
                <a:tab pos="38036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In the </a:t>
            </a:r>
            <a:r>
              <a:rPr sz="2400" spc="-5" dirty="0">
                <a:latin typeface="Arial"/>
                <a:cs typeface="Arial"/>
              </a:rPr>
              <a:t>absence of any dominant allele,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recessive  </a:t>
            </a:r>
            <a:r>
              <a:rPr sz="2400" spc="-5" dirty="0">
                <a:latin typeface="Arial"/>
                <a:cs typeface="Arial"/>
              </a:rPr>
              <a:t>allele is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expressed.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2850" y="908050"/>
          <a:ext cx="7696200" cy="489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/>
                <a:gridCol w="2565400"/>
                <a:gridCol w="2565400"/>
              </a:tblGrid>
              <a:tr h="1447800"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Epistatic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77851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798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271145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Phenotypic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expression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R="86550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8892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Neither a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nor</a:t>
                      </a: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R="86550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961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R="915669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AA,Aa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marR="9150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AA,Aa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961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Bb,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123507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A+B	mutually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supplement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1599" y="1752600"/>
              <a:ext cx="7315200" cy="4724400"/>
            </a:xfrm>
            <a:custGeom>
              <a:avLst/>
              <a:gdLst/>
              <a:ahLst/>
              <a:cxnLst/>
              <a:rect l="l" t="t" r="r" b="b"/>
              <a:pathLst>
                <a:path w="7315200" h="4724400">
                  <a:moveTo>
                    <a:pt x="0" y="4724400"/>
                  </a:moveTo>
                  <a:lnTo>
                    <a:pt x="7315200" y="47244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25400">
              <a:solidFill>
                <a:srgbClr val="46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6360" y="5236464"/>
              <a:ext cx="373379" cy="3169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2391" y="5064252"/>
              <a:ext cx="4306824" cy="496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7172" y="5605271"/>
              <a:ext cx="381000" cy="3169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6124" y="5433059"/>
              <a:ext cx="1845564" cy="4968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3255" y="5433059"/>
              <a:ext cx="510539" cy="4968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55363" y="5433059"/>
              <a:ext cx="1613915" cy="4968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7172" y="5974079"/>
              <a:ext cx="381000" cy="3169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6124" y="5801867"/>
              <a:ext cx="3354324" cy="4968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2016" y="5801867"/>
              <a:ext cx="510539" cy="4968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64123" y="5801867"/>
              <a:ext cx="1780031" cy="4968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50594" y="2049602"/>
            <a:ext cx="7157720" cy="422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377825" algn="l"/>
                <a:tab pos="378460" algn="l"/>
              </a:tabLst>
            </a:pPr>
            <a:r>
              <a:rPr sz="2400" spc="-5" dirty="0">
                <a:latin typeface="Arial"/>
                <a:cs typeface="Arial"/>
              </a:rPr>
              <a:t>Epistasis is </a:t>
            </a:r>
            <a:r>
              <a:rPr sz="2400" dirty="0">
                <a:latin typeface="Arial"/>
                <a:cs typeface="Arial"/>
              </a:rPr>
              <a:t>Greek </a:t>
            </a:r>
            <a:r>
              <a:rPr sz="2400" spc="-5" dirty="0">
                <a:latin typeface="Arial"/>
                <a:cs typeface="Arial"/>
              </a:rPr>
              <a:t>word meaning standing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over.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Arial"/>
              <a:buChar char=""/>
            </a:pPr>
            <a:endParaRPr sz="3000">
              <a:latin typeface="Arial"/>
              <a:cs typeface="Arial"/>
            </a:endParaRPr>
          </a:p>
          <a:p>
            <a:pPr marL="378460" marR="5715" indent="-283845" algn="just">
              <a:lnSpc>
                <a:spcPts val="2300"/>
              </a:lnSpc>
              <a:buClr>
                <a:srgbClr val="3891A7"/>
              </a:buClr>
              <a:buSzPct val="79166"/>
              <a:buChar char=""/>
              <a:tabLst>
                <a:tab pos="378460" algn="l"/>
              </a:tabLst>
            </a:pPr>
            <a:r>
              <a:rPr sz="2400" spc="-5" dirty="0">
                <a:latin typeface="Arial"/>
                <a:cs typeface="Arial"/>
              </a:rPr>
              <a:t>It was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1909 by Bateson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describe </a:t>
            </a:r>
            <a:r>
              <a:rPr sz="2400" spc="-335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masking</a:t>
            </a:r>
            <a:r>
              <a:rPr sz="2400" spc="-10" dirty="0">
                <a:latin typeface="Arial"/>
                <a:cs typeface="Arial"/>
              </a:rPr>
              <a:t> effect.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Arial"/>
              <a:buChar char=""/>
            </a:pPr>
            <a:endParaRPr sz="3050">
              <a:latin typeface="Arial"/>
              <a:cs typeface="Arial"/>
            </a:endParaRPr>
          </a:p>
          <a:p>
            <a:pPr marL="378460" marR="5080" indent="-283845" algn="just">
              <a:lnSpc>
                <a:spcPts val="2300"/>
              </a:lnSpc>
              <a:buClr>
                <a:srgbClr val="3891A7"/>
              </a:buClr>
              <a:buSzPct val="79166"/>
              <a:buChar char=""/>
              <a:tabLst>
                <a:tab pos="378460" algn="l"/>
              </a:tabLst>
            </a:pP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interaction between a </a:t>
            </a:r>
            <a:r>
              <a:rPr sz="2400" spc="-5" dirty="0">
                <a:latin typeface="Arial"/>
                <a:cs typeface="Arial"/>
              </a:rPr>
              <a:t>pair of loci, in </a:t>
            </a:r>
            <a:r>
              <a:rPr sz="2400" dirty="0">
                <a:latin typeface="Arial"/>
                <a:cs typeface="Arial"/>
              </a:rPr>
              <a:t>which </a:t>
            </a:r>
            <a:r>
              <a:rPr sz="2400" spc="-114" dirty="0">
                <a:latin typeface="Arial"/>
                <a:cs typeface="Arial"/>
              </a:rPr>
              <a:t>the 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phenotypic </a:t>
            </a:r>
            <a:r>
              <a:rPr sz="2400" spc="-10" dirty="0">
                <a:latin typeface="Arial"/>
                <a:cs typeface="Arial"/>
              </a:rPr>
              <a:t>effect </a:t>
            </a:r>
            <a:r>
              <a:rPr sz="2400" spc="-5" dirty="0">
                <a:latin typeface="Arial"/>
                <a:cs typeface="Arial"/>
              </a:rPr>
              <a:t>of one locus </a:t>
            </a:r>
            <a:r>
              <a:rPr sz="2400" dirty="0">
                <a:latin typeface="Arial"/>
                <a:cs typeface="Arial"/>
              </a:rPr>
              <a:t>depends on the  </a:t>
            </a:r>
            <a:r>
              <a:rPr sz="2400" spc="-5" dirty="0">
                <a:latin typeface="Arial"/>
                <a:cs typeface="Arial"/>
              </a:rPr>
              <a:t>genotype at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second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locus.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2425" algn="l"/>
                <a:tab pos="353060" algn="l"/>
              </a:tabLst>
            </a:pPr>
            <a:r>
              <a:rPr sz="2400" spc="-5" dirty="0">
                <a:latin typeface="Arial"/>
                <a:cs typeface="Arial"/>
              </a:rPr>
              <a:t>Genes whose phenotype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256030" lvl="1" indent="-843280">
              <a:lnSpc>
                <a:spcPct val="100000"/>
              </a:lnSpc>
              <a:spcBef>
                <a:spcPts val="20"/>
              </a:spcBef>
              <a:buClr>
                <a:srgbClr val="3333CC"/>
              </a:buClr>
              <a:buSzPct val="60416"/>
              <a:buFont typeface="Wingdings"/>
              <a:buChar char=""/>
              <a:tabLst>
                <a:tab pos="1256030" algn="l"/>
                <a:tab pos="1256665" algn="l"/>
              </a:tabLst>
            </a:pPr>
            <a:r>
              <a:rPr sz="2400" spc="-5" dirty="0">
                <a:latin typeface="Arial"/>
                <a:cs typeface="Arial"/>
              </a:rPr>
              <a:t>Expressed-epistatic</a:t>
            </a:r>
            <a:endParaRPr sz="2400">
              <a:latin typeface="Arial"/>
              <a:cs typeface="Arial"/>
            </a:endParaRPr>
          </a:p>
          <a:p>
            <a:pPr marL="1256030" lvl="1" indent="-843280">
              <a:lnSpc>
                <a:spcPct val="100000"/>
              </a:lnSpc>
              <a:spcBef>
                <a:spcPts val="25"/>
              </a:spcBef>
              <a:buClr>
                <a:srgbClr val="3333CC"/>
              </a:buClr>
              <a:buSzPct val="60416"/>
              <a:buFont typeface="Wingdings"/>
              <a:buChar char=""/>
              <a:tabLst>
                <a:tab pos="1256030" algn="l"/>
                <a:tab pos="1256665" algn="l"/>
              </a:tabLst>
            </a:pPr>
            <a:r>
              <a:rPr sz="2400" spc="-5" dirty="0">
                <a:latin typeface="Arial"/>
                <a:cs typeface="Arial"/>
              </a:rPr>
              <a:t>altered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suppressed-hypostatic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86583" y="444512"/>
            <a:ext cx="4523740" cy="1242695"/>
            <a:chOff x="2386583" y="444512"/>
            <a:chExt cx="4523740" cy="1242695"/>
          </a:xfrm>
        </p:grpSpPr>
        <p:sp>
          <p:nvSpPr>
            <p:cNvPr id="26" name="object 26"/>
            <p:cNvSpPr/>
            <p:nvPr/>
          </p:nvSpPr>
          <p:spPr>
            <a:xfrm>
              <a:off x="2590799" y="457212"/>
              <a:ext cx="4115435" cy="708025"/>
            </a:xfrm>
            <a:custGeom>
              <a:avLst/>
              <a:gdLst/>
              <a:ahLst/>
              <a:cxnLst/>
              <a:rect l="l" t="t" r="r" b="b"/>
              <a:pathLst>
                <a:path w="4115434" h="708025">
                  <a:moveTo>
                    <a:pt x="0" y="707885"/>
                  </a:moveTo>
                  <a:lnTo>
                    <a:pt x="4115180" y="707885"/>
                  </a:lnTo>
                  <a:lnTo>
                    <a:pt x="4115180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25400">
              <a:solidFill>
                <a:srgbClr val="46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86583" y="897636"/>
              <a:ext cx="4523232" cy="7894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35071" y="622680"/>
              <a:ext cx="3820795" cy="3848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608" y="1447800"/>
            <a:ext cx="7498080" cy="4800600"/>
          </a:xfrm>
          <a:custGeom>
            <a:avLst/>
            <a:gdLst/>
            <a:ahLst/>
            <a:cxnLst/>
            <a:rect l="l" t="t" r="r" b="b"/>
            <a:pathLst>
              <a:path w="7498080" h="4800600">
                <a:moveTo>
                  <a:pt x="0" y="4800600"/>
                </a:moveTo>
                <a:lnTo>
                  <a:pt x="7498080" y="4800600"/>
                </a:lnTo>
                <a:lnTo>
                  <a:pt x="749808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897" y="1397253"/>
            <a:ext cx="7259320" cy="3851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377825" algn="l"/>
              </a:tabLst>
            </a:pPr>
            <a:r>
              <a:rPr sz="1900" spc="-484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pigs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are allelic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genes;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giving sandy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colour</a:t>
            </a:r>
            <a:endParaRPr sz="24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ss </a:t>
            </a:r>
            <a:r>
              <a:rPr sz="2400" spc="-5" dirty="0">
                <a:latin typeface="Arial"/>
                <a:cs typeface="Arial"/>
              </a:rPr>
              <a:t>giving white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colour.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"/>
            </a:pPr>
            <a:endParaRPr sz="355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non-allelic gene R also gives sandy </a:t>
            </a:r>
            <a:r>
              <a:rPr sz="2400" dirty="0">
                <a:latin typeface="Arial"/>
                <a:cs typeface="Arial"/>
              </a:rPr>
              <a:t>colour </a:t>
            </a:r>
            <a:r>
              <a:rPr sz="2400" spc="-5" dirty="0">
                <a:latin typeface="Arial"/>
                <a:cs typeface="Arial"/>
              </a:rPr>
              <a:t>(same  as S) but </a:t>
            </a:r>
            <a:r>
              <a:rPr sz="2400" dirty="0">
                <a:latin typeface="Arial"/>
                <a:cs typeface="Arial"/>
              </a:rPr>
              <a:t>when </a:t>
            </a:r>
            <a:r>
              <a:rPr sz="2400" spc="-5" dirty="0">
                <a:latin typeface="Arial"/>
                <a:cs typeface="Arial"/>
              </a:rPr>
              <a:t>both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dominant genes interact  </a:t>
            </a:r>
            <a:r>
              <a:rPr sz="2400" spc="-15" dirty="0">
                <a:latin typeface="Arial"/>
                <a:cs typeface="Arial"/>
              </a:rPr>
              <a:t>together,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give red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colour.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"/>
            </a:pPr>
            <a:endParaRPr sz="3550"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buClr>
                <a:srgbClr val="3891A7"/>
              </a:buClr>
              <a:buSzPct val="79166"/>
              <a:buFont typeface="Wingdings"/>
              <a:buChar char=""/>
              <a:tabLst>
                <a:tab pos="377825" algn="l"/>
                <a:tab pos="378460" algn="l"/>
              </a:tabLst>
            </a:pPr>
            <a:r>
              <a:rPr sz="2400" spc="-5" dirty="0">
                <a:latin typeface="Arial"/>
                <a:cs typeface="Arial"/>
              </a:rPr>
              <a:t>Non-allelic gene does not interact with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31619" y="213359"/>
            <a:ext cx="3728085" cy="1114425"/>
            <a:chOff x="1531619" y="213359"/>
            <a:chExt cx="3728085" cy="1114425"/>
          </a:xfrm>
        </p:grpSpPr>
        <p:sp>
          <p:nvSpPr>
            <p:cNvPr id="6" name="object 6"/>
            <p:cNvSpPr/>
            <p:nvPr/>
          </p:nvSpPr>
          <p:spPr>
            <a:xfrm>
              <a:off x="1531619" y="213359"/>
              <a:ext cx="3727704" cy="1114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0541" y="593470"/>
              <a:ext cx="2762249" cy="6459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5260" y="2051050"/>
            <a:ext cx="0" cy="4310380"/>
          </a:xfrm>
          <a:custGeom>
            <a:avLst/>
            <a:gdLst/>
            <a:ahLst/>
            <a:cxnLst/>
            <a:rect l="l" t="t" r="r" b="b"/>
            <a:pathLst>
              <a:path h="4310380">
                <a:moveTo>
                  <a:pt x="0" y="0"/>
                </a:moveTo>
                <a:lnTo>
                  <a:pt x="0" y="4310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1403" y="2051050"/>
            <a:ext cx="0" cy="4310380"/>
          </a:xfrm>
          <a:custGeom>
            <a:avLst/>
            <a:gdLst/>
            <a:ahLst/>
            <a:cxnLst/>
            <a:rect l="l" t="t" r="r" b="b"/>
            <a:pathLst>
              <a:path h="4310380">
                <a:moveTo>
                  <a:pt x="0" y="0"/>
                </a:moveTo>
                <a:lnTo>
                  <a:pt x="0" y="4310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7545" y="2051050"/>
            <a:ext cx="0" cy="4310380"/>
          </a:xfrm>
          <a:custGeom>
            <a:avLst/>
            <a:gdLst/>
            <a:ahLst/>
            <a:cxnLst/>
            <a:rect l="l" t="t" r="r" b="b"/>
            <a:pathLst>
              <a:path h="4310380">
                <a:moveTo>
                  <a:pt x="0" y="0"/>
                </a:moveTo>
                <a:lnTo>
                  <a:pt x="0" y="4310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3050" y="2051050"/>
            <a:ext cx="5202555" cy="4310380"/>
          </a:xfrm>
          <a:custGeom>
            <a:avLst/>
            <a:gdLst/>
            <a:ahLst/>
            <a:cxnLst/>
            <a:rect l="l" t="t" r="r" b="b"/>
            <a:pathLst>
              <a:path w="5202555" h="4310380">
                <a:moveTo>
                  <a:pt x="4080636" y="0"/>
                </a:moveTo>
                <a:lnTo>
                  <a:pt x="4080636" y="4310380"/>
                </a:lnTo>
              </a:path>
              <a:path w="5202555" h="4310380">
                <a:moveTo>
                  <a:pt x="0" y="646429"/>
                </a:moveTo>
                <a:lnTo>
                  <a:pt x="5202555" y="646429"/>
                </a:lnTo>
              </a:path>
              <a:path w="5202555" h="4310380">
                <a:moveTo>
                  <a:pt x="0" y="1560830"/>
                </a:moveTo>
                <a:lnTo>
                  <a:pt x="5202555" y="1560830"/>
                </a:lnTo>
              </a:path>
              <a:path w="5202555" h="4310380">
                <a:moveTo>
                  <a:pt x="0" y="2475230"/>
                </a:moveTo>
                <a:lnTo>
                  <a:pt x="5202555" y="2475230"/>
                </a:lnTo>
              </a:path>
              <a:path w="5202555" h="4310380">
                <a:moveTo>
                  <a:pt x="0" y="3389629"/>
                </a:moveTo>
                <a:lnTo>
                  <a:pt x="5202555" y="3389629"/>
                </a:lnTo>
              </a:path>
              <a:path w="5202555" h="4310380">
                <a:moveTo>
                  <a:pt x="6350" y="0"/>
                </a:moveTo>
                <a:lnTo>
                  <a:pt x="6350" y="4310380"/>
                </a:lnTo>
              </a:path>
              <a:path w="5202555" h="4310380">
                <a:moveTo>
                  <a:pt x="5196205" y="0"/>
                </a:moveTo>
                <a:lnTo>
                  <a:pt x="5196205" y="4310380"/>
                </a:lnTo>
              </a:path>
              <a:path w="5202555" h="4310380">
                <a:moveTo>
                  <a:pt x="0" y="6350"/>
                </a:moveTo>
                <a:lnTo>
                  <a:pt x="5202555" y="6350"/>
                </a:lnTo>
              </a:path>
              <a:path w="5202555" h="4310380">
                <a:moveTo>
                  <a:pt x="0" y="4304030"/>
                </a:moveTo>
                <a:lnTo>
                  <a:pt x="5202555" y="43040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5533" y="2810382"/>
            <a:ext cx="48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5533" y="3724732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5533" y="4639436"/>
            <a:ext cx="421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2401" y="5554167"/>
            <a:ext cx="382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1521" y="1922369"/>
            <a:ext cx="677545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800" b="1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SR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2700" marR="75565">
              <a:lnSpc>
                <a:spcPts val="3600"/>
              </a:lnSpc>
              <a:spcBef>
                <a:spcPts val="320"/>
              </a:spcBef>
            </a:pP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SR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2700" marR="47625">
              <a:lnSpc>
                <a:spcPts val="36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</a:t>
            </a:r>
            <a:r>
              <a:rPr sz="2000" b="1" spc="1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b="1" spc="-10" dirty="0">
                <a:latin typeface="Times New Roman"/>
                <a:cs typeface="Times New Roman"/>
              </a:rPr>
              <a:t>(red)</a:t>
            </a:r>
            <a:endParaRPr sz="2000">
              <a:latin typeface="Times New Roman"/>
              <a:cs typeface="Times New Roman"/>
            </a:endParaRPr>
          </a:p>
          <a:p>
            <a:pPr marL="12700" marR="118110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Ss</a:t>
            </a:r>
            <a:r>
              <a:rPr sz="2000" b="1" spc="1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r  (</a:t>
            </a:r>
            <a:r>
              <a:rPr sz="2000" b="1" spc="-3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ed)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4186" y="1922369"/>
            <a:ext cx="833755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800" b="1" spc="-5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Times New Roman"/>
                <a:cs typeface="Times New Roman"/>
              </a:rPr>
              <a:t>SsRR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SsRr  </a:t>
            </a: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  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0456" y="1922369"/>
            <a:ext cx="833755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800" b="1" spc="-5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200"/>
              </a:spcBef>
            </a:pPr>
            <a:r>
              <a:rPr sz="2000" b="1" dirty="0">
                <a:latin typeface="Times New Roman"/>
                <a:cs typeface="Times New Roman"/>
              </a:rPr>
              <a:t>SsRr  </a:t>
            </a: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  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  ssrr  (white)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2500" y="990600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31750" y="266700"/>
                </a:moveTo>
                <a:lnTo>
                  <a:pt x="0" y="266700"/>
                </a:lnTo>
                <a:lnTo>
                  <a:pt x="38100" y="342900"/>
                </a:lnTo>
                <a:lnTo>
                  <a:pt x="69850" y="279400"/>
                </a:lnTo>
                <a:lnTo>
                  <a:pt x="31750" y="279400"/>
                </a:lnTo>
                <a:lnTo>
                  <a:pt x="31750" y="266700"/>
                </a:lnTo>
                <a:close/>
              </a:path>
              <a:path w="76200" h="342900">
                <a:moveTo>
                  <a:pt x="44450" y="0"/>
                </a:moveTo>
                <a:lnTo>
                  <a:pt x="31750" y="0"/>
                </a:lnTo>
                <a:lnTo>
                  <a:pt x="31750" y="279400"/>
                </a:lnTo>
                <a:lnTo>
                  <a:pt x="44450" y="279400"/>
                </a:lnTo>
                <a:lnTo>
                  <a:pt x="44450" y="0"/>
                </a:lnTo>
                <a:close/>
              </a:path>
              <a:path w="76200" h="342900">
                <a:moveTo>
                  <a:pt x="76200" y="266700"/>
                </a:moveTo>
                <a:lnTo>
                  <a:pt x="44450" y="266700"/>
                </a:lnTo>
                <a:lnTo>
                  <a:pt x="44450" y="279400"/>
                </a:lnTo>
                <a:lnTo>
                  <a:pt x="69850" y="279400"/>
                </a:lnTo>
                <a:lnTo>
                  <a:pt x="762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126794" y="180637"/>
          <a:ext cx="5425439" cy="673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/>
                <a:gridCol w="2073910"/>
                <a:gridCol w="1024889"/>
                <a:gridCol w="1102360"/>
              </a:tblGrid>
              <a:tr h="379121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SSrr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ssRR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solidFill>
                      <a:srgbClr val="FFFFFF"/>
                    </a:solidFill>
                  </a:tcPr>
                </a:tc>
              </a:tr>
              <a:tr h="293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ts val="208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(sand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208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(sandy)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672710" y="1556080"/>
            <a:ext cx="1075055" cy="474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4365" algn="l"/>
              </a:tabLst>
            </a:pPr>
            <a:r>
              <a:rPr sz="1600" spc="-5" dirty="0">
                <a:latin typeface="Arial"/>
                <a:cs typeface="Arial"/>
              </a:rPr>
              <a:t>SsRr	(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ed)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Sr</a:t>
            </a:r>
            <a:endParaRPr sz="28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Times New Roman"/>
                <a:cs typeface="Times New Roman"/>
              </a:rPr>
              <a:t>SSRr</a:t>
            </a:r>
            <a:endParaRPr sz="2000">
              <a:latin typeface="Times New Roman"/>
              <a:cs typeface="Times New Roman"/>
            </a:endParaRPr>
          </a:p>
          <a:p>
            <a:pPr marL="17780" marR="240665">
              <a:lnSpc>
                <a:spcPct val="150000"/>
              </a:lnSpc>
            </a:pP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  SsRr  </a:t>
            </a:r>
            <a:r>
              <a:rPr sz="2000" b="1" spc="-10" dirty="0">
                <a:latin typeface="Times New Roman"/>
                <a:cs typeface="Times New Roman"/>
              </a:rPr>
              <a:t>(red)  </a:t>
            </a:r>
            <a:r>
              <a:rPr sz="2000" b="1" dirty="0">
                <a:latin typeface="Times New Roman"/>
                <a:cs typeface="Times New Roman"/>
              </a:rPr>
              <a:t>Ssrr  (s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67001" y="314261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6794" y="2999359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F	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2794" y="1932178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</a:t>
            </a:r>
            <a:r>
              <a:rPr sz="1800" b="1" spc="-7" baseline="-25462" dirty="0">
                <a:latin typeface="Arial"/>
                <a:cs typeface="Arial"/>
              </a:rPr>
              <a:t>1</a:t>
            </a:r>
            <a:r>
              <a:rPr sz="1800" b="1" spc="-104" baseline="-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353568"/>
            <a:ext cx="7452359" cy="673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021080"/>
          </a:xfrm>
          <a:prstGeom prst="rect">
            <a:avLst/>
          </a:prstGeom>
          <a:ln w="25400">
            <a:solidFill>
              <a:srgbClr val="954304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85"/>
              </a:spcBef>
            </a:pPr>
            <a:r>
              <a:rPr sz="3200" b="0" spc="-5" dirty="0">
                <a:latin typeface="Arial"/>
                <a:cs typeface="Arial"/>
              </a:rPr>
              <a:t>Dominant </a:t>
            </a:r>
            <a:r>
              <a:rPr sz="3200" b="0" dirty="0">
                <a:latin typeface="Arial"/>
                <a:cs typeface="Arial"/>
              </a:rPr>
              <a:t>Recessive </a:t>
            </a:r>
            <a:r>
              <a:rPr sz="3200" b="0" spc="-5" dirty="0">
                <a:latin typeface="Arial"/>
                <a:cs typeface="Arial"/>
              </a:rPr>
              <a:t>Interaction</a:t>
            </a:r>
            <a:r>
              <a:rPr sz="3200" b="0" spc="-8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(13:3)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3489" y="1473454"/>
            <a:ext cx="7672705" cy="435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710" marR="92075" indent="-283845" algn="just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Char char=""/>
              <a:tabLst>
                <a:tab pos="347345" algn="l"/>
              </a:tabLst>
            </a:pPr>
            <a:r>
              <a:rPr sz="2200" spc="-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dominant </a:t>
            </a:r>
            <a:r>
              <a:rPr sz="2200" spc="-5" dirty="0">
                <a:latin typeface="Arial"/>
                <a:cs typeface="Arial"/>
              </a:rPr>
              <a:t>allele (A), </a:t>
            </a:r>
            <a:r>
              <a:rPr sz="2200" dirty="0">
                <a:latin typeface="Arial"/>
                <a:cs typeface="Arial"/>
              </a:rPr>
              <a:t>either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homozygous </a:t>
            </a:r>
            <a:r>
              <a:rPr sz="2200" spc="-145" dirty="0">
                <a:latin typeface="Arial"/>
                <a:cs typeface="Arial"/>
              </a:rPr>
              <a:t>or  </a:t>
            </a:r>
            <a:r>
              <a:rPr sz="2200" spc="-5" dirty="0">
                <a:latin typeface="Arial"/>
                <a:cs typeface="Arial"/>
              </a:rPr>
              <a:t>heterozygous condition, of one gene and the homozygous  </a:t>
            </a:r>
            <a:r>
              <a:rPr sz="2200" dirty="0">
                <a:latin typeface="Arial"/>
                <a:cs typeface="Arial"/>
              </a:rPr>
              <a:t>recessive </a:t>
            </a:r>
            <a:r>
              <a:rPr sz="2200" spc="-5" dirty="0">
                <a:latin typeface="Arial"/>
                <a:cs typeface="Arial"/>
              </a:rPr>
              <a:t>allele (bb) of other gene produces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same  phenotype.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Arial"/>
              <a:buChar char=""/>
            </a:pPr>
            <a:endParaRPr sz="3300">
              <a:latin typeface="Arial"/>
              <a:cs typeface="Arial"/>
            </a:endParaRPr>
          </a:p>
          <a:p>
            <a:pPr marL="346710" marR="93980" indent="-283845" algn="just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79545"/>
              <a:buChar char=""/>
              <a:tabLst>
                <a:tab pos="347345" algn="l"/>
              </a:tabLst>
            </a:pP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F</a:t>
            </a:r>
            <a:r>
              <a:rPr sz="2175" baseline="-21072" dirty="0">
                <a:latin typeface="Arial"/>
                <a:cs typeface="Arial"/>
              </a:rPr>
              <a:t>2 </a:t>
            </a:r>
            <a:r>
              <a:rPr sz="2200" spc="-5" dirty="0">
                <a:latin typeface="Arial"/>
                <a:cs typeface="Arial"/>
              </a:rPr>
              <a:t>generation, progenies having A (homozygous </a:t>
            </a:r>
            <a:r>
              <a:rPr sz="2200" spc="-155" dirty="0">
                <a:latin typeface="Arial"/>
                <a:cs typeface="Arial"/>
              </a:rPr>
              <a:t>or  </a:t>
            </a:r>
            <a:r>
              <a:rPr sz="2200" spc="-5" dirty="0">
                <a:latin typeface="Arial"/>
                <a:cs typeface="Arial"/>
              </a:rPr>
              <a:t>heterozygous) or bb </a:t>
            </a:r>
            <a:r>
              <a:rPr sz="2200" dirty="0">
                <a:latin typeface="Arial"/>
                <a:cs typeface="Arial"/>
              </a:rPr>
              <a:t>(homozygous) </a:t>
            </a:r>
            <a:r>
              <a:rPr sz="2200" spc="-5" dirty="0">
                <a:latin typeface="Arial"/>
                <a:cs typeface="Arial"/>
              </a:rPr>
              <a:t>will not allow the C  gene to be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expressed.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Arial"/>
              <a:buChar char=""/>
            </a:pPr>
            <a:endParaRPr sz="3300">
              <a:latin typeface="Arial"/>
              <a:cs typeface="Arial"/>
            </a:endParaRPr>
          </a:p>
          <a:p>
            <a:pPr marL="346710" marR="95250" indent="-283845" algn="just">
              <a:lnSpc>
                <a:spcPct val="100000"/>
              </a:lnSpc>
              <a:buClr>
                <a:srgbClr val="3891A7"/>
              </a:buClr>
              <a:buSzPct val="79545"/>
              <a:buChar char=""/>
              <a:tabLst>
                <a:tab pos="347345" algn="l"/>
              </a:tabLst>
            </a:pPr>
            <a:r>
              <a:rPr sz="2200" spc="-5" dirty="0">
                <a:latin typeface="Arial"/>
                <a:cs typeface="Arial"/>
              </a:rPr>
              <a:t>Genotype AABB, </a:t>
            </a:r>
            <a:r>
              <a:rPr sz="2200" spc="-10" dirty="0">
                <a:latin typeface="Arial"/>
                <a:cs typeface="Arial"/>
              </a:rPr>
              <a:t>AABb, </a:t>
            </a:r>
            <a:r>
              <a:rPr sz="2200" spc="-5" dirty="0">
                <a:latin typeface="Arial"/>
                <a:cs typeface="Arial"/>
              </a:rPr>
              <a:t>AaBb and Aabb produce </a:t>
            </a:r>
            <a:r>
              <a:rPr sz="2200" spc="-85" dirty="0">
                <a:latin typeface="Arial"/>
                <a:cs typeface="Arial"/>
              </a:rPr>
              <a:t>same  </a:t>
            </a:r>
            <a:r>
              <a:rPr sz="2200" spc="-5" dirty="0">
                <a:latin typeface="Arial"/>
                <a:cs typeface="Arial"/>
              </a:rPr>
              <a:t>phenotype and the genotype </a:t>
            </a:r>
            <a:r>
              <a:rPr sz="2200" dirty="0">
                <a:latin typeface="Arial"/>
                <a:cs typeface="Arial"/>
              </a:rPr>
              <a:t>aaBB, </a:t>
            </a:r>
            <a:r>
              <a:rPr sz="2200" spc="-5" dirty="0">
                <a:latin typeface="Arial"/>
                <a:cs typeface="Arial"/>
              </a:rPr>
              <a:t>aaBb and aabb  produce another but same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phenotype.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9050" y="1212850"/>
          <a:ext cx="7486650" cy="458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/>
                <a:gridCol w="2517775"/>
                <a:gridCol w="2409825"/>
              </a:tblGrid>
              <a:tr h="2052701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Epistatic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071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099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Hypostatic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223520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alleles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Phenotypic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expression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60170">
                <a:tc>
                  <a:txBody>
                    <a:bodyPr/>
                    <a:lstStyle/>
                    <a:p>
                      <a:pPr marR="30670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Bb,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BB,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doesn’t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inhabit B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59129">
                <a:tc>
                  <a:txBody>
                    <a:bodyPr/>
                    <a:lstStyle/>
                    <a:p>
                      <a:pPr marL="6686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AA,</a:t>
                      </a:r>
                      <a:r>
                        <a:rPr sz="2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Bb, Bb ,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inhibit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608" y="762000"/>
            <a:ext cx="7023100" cy="5029200"/>
          </a:xfrm>
          <a:custGeom>
            <a:avLst/>
            <a:gdLst/>
            <a:ahLst/>
            <a:cxnLst/>
            <a:rect l="l" t="t" r="r" b="b"/>
            <a:pathLst>
              <a:path w="7023100" h="5029200">
                <a:moveTo>
                  <a:pt x="0" y="5029200"/>
                </a:moveTo>
                <a:lnTo>
                  <a:pt x="7022592" y="5029200"/>
                </a:lnTo>
                <a:lnTo>
                  <a:pt x="7022592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897" y="787653"/>
            <a:ext cx="678370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Leghorn fowl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white </a:t>
            </a:r>
            <a:r>
              <a:rPr sz="2400" dirty="0">
                <a:latin typeface="Arial"/>
                <a:cs typeface="Arial"/>
              </a:rPr>
              <a:t>colour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feather </a:t>
            </a:r>
            <a:r>
              <a:rPr sz="2400" spc="-185" dirty="0">
                <a:latin typeface="Arial"/>
                <a:cs typeface="Arial"/>
              </a:rPr>
              <a:t>is  </a:t>
            </a:r>
            <a:r>
              <a:rPr sz="2400" dirty="0">
                <a:latin typeface="Arial"/>
                <a:cs typeface="Arial"/>
              </a:rPr>
              <a:t>formed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CCII </a:t>
            </a:r>
            <a:r>
              <a:rPr sz="2400" spc="-5" dirty="0">
                <a:latin typeface="Arial"/>
                <a:cs typeface="Arial"/>
              </a:rPr>
              <a:t>(due 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presence of epistatic  gene </a:t>
            </a:r>
            <a:r>
              <a:rPr sz="2400" dirty="0">
                <a:latin typeface="Arial"/>
                <a:cs typeface="Arial"/>
              </a:rPr>
              <a:t>I).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Similarly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Plymouth Rock </a:t>
            </a:r>
            <a:r>
              <a:rPr sz="2400" b="1" dirty="0">
                <a:latin typeface="Arial"/>
                <a:cs typeface="Arial"/>
              </a:rPr>
              <a:t>fowl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white  </a:t>
            </a:r>
            <a:r>
              <a:rPr sz="2400" spc="-5" dirty="0">
                <a:latin typeface="Arial"/>
                <a:cs typeface="Arial"/>
              </a:rPr>
              <a:t>colour of feather is </a:t>
            </a:r>
            <a:r>
              <a:rPr sz="2400" dirty="0">
                <a:latin typeface="Arial"/>
                <a:cs typeface="Arial"/>
              </a:rPr>
              <a:t>formed </a:t>
            </a:r>
            <a:r>
              <a:rPr sz="2400" spc="-5" dirty="0">
                <a:latin typeface="Arial"/>
                <a:cs typeface="Arial"/>
              </a:rPr>
              <a:t>by ccii (due </a:t>
            </a:r>
            <a:r>
              <a:rPr sz="2400" dirty="0">
                <a:latin typeface="Arial"/>
                <a:cs typeface="Arial"/>
              </a:rPr>
              <a:t>to the  </a:t>
            </a:r>
            <a:r>
              <a:rPr sz="2400" spc="-5" dirty="0">
                <a:latin typeface="Arial"/>
                <a:cs typeface="Arial"/>
              </a:rPr>
              <a:t>absence of dominant 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gene).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715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Therefore C is suppressed by inhibitor </a:t>
            </a:r>
            <a:r>
              <a:rPr sz="2400" spc="-95" dirty="0">
                <a:latin typeface="Arial"/>
                <a:cs typeface="Arial"/>
              </a:rPr>
              <a:t>gene  </a:t>
            </a:r>
            <a:r>
              <a:rPr sz="2400" spc="-5" dirty="0">
                <a:latin typeface="Arial"/>
                <a:cs typeface="Arial"/>
              </a:rPr>
              <a:t>both in dominant </a:t>
            </a:r>
            <a:r>
              <a:rPr sz="2400" dirty="0">
                <a:latin typeface="Arial"/>
                <a:cs typeface="Arial"/>
              </a:rPr>
              <a:t>(I) </a:t>
            </a:r>
            <a:r>
              <a:rPr sz="2400" spc="-5" dirty="0">
                <a:latin typeface="Arial"/>
                <a:cs typeface="Arial"/>
              </a:rPr>
              <a:t>and recessive (ii)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75260" y="0"/>
                </a:lnTo>
                <a:lnTo>
                  <a:pt x="2108" y="0"/>
                </a:lnTo>
                <a:lnTo>
                  <a:pt x="0" y="0"/>
                </a:lnTo>
                <a:lnTo>
                  <a:pt x="0" y="6858000"/>
                </a:lnTo>
                <a:lnTo>
                  <a:pt x="2108" y="6858000"/>
                </a:lnTo>
                <a:lnTo>
                  <a:pt x="7526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0489" y="330200"/>
            <a:ext cx="626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1600" spc="-42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2792" y="330200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×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6473" y="254750"/>
            <a:ext cx="1848485" cy="788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Arial"/>
                <a:cs typeface="Arial"/>
              </a:rPr>
              <a:t>CCII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Arial"/>
                <a:cs typeface="Arial"/>
              </a:rPr>
              <a:t>(White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Leghorn)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1892" y="254750"/>
            <a:ext cx="2623820" cy="788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R="252095" algn="ctr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Arial"/>
                <a:cs typeface="Arial"/>
              </a:rPr>
              <a:t>ccii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Arial"/>
                <a:cs typeface="Arial"/>
              </a:rPr>
              <a:t>(White </a:t>
            </a:r>
            <a:r>
              <a:rPr sz="2000" spc="-5" dirty="0">
                <a:latin typeface="Arial"/>
                <a:cs typeface="Arial"/>
              </a:rPr>
              <a:t>Plymouth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Rock)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5089" y="1702054"/>
            <a:ext cx="740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21310" algn="l"/>
              </a:tabLst>
            </a:pPr>
            <a:r>
              <a:rPr sz="1600" spc="-42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000" b="1" spc="5" dirty="0">
                <a:latin typeface="Arial"/>
                <a:cs typeface="Arial"/>
              </a:rPr>
              <a:t>F</a:t>
            </a:r>
            <a:r>
              <a:rPr sz="1950" b="1" spc="7" baseline="-21367" dirty="0">
                <a:latin typeface="Arial"/>
                <a:cs typeface="Arial"/>
              </a:rPr>
              <a:t>1</a:t>
            </a:r>
            <a:r>
              <a:rPr sz="1950" b="1" spc="-82" baseline="-21367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6177" y="1626082"/>
            <a:ext cx="78994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255">
              <a:lnSpc>
                <a:spcPct val="125099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CcIi  (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hite)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0910" y="990600"/>
            <a:ext cx="103505" cy="685800"/>
          </a:xfrm>
          <a:custGeom>
            <a:avLst/>
            <a:gdLst/>
            <a:ahLst/>
            <a:cxnLst/>
            <a:rect l="l" t="t" r="r" b="b"/>
            <a:pathLst>
              <a:path w="103504" h="685800">
                <a:moveTo>
                  <a:pt x="7112" y="589788"/>
                </a:moveTo>
                <a:lnTo>
                  <a:pt x="1015" y="593344"/>
                </a:lnTo>
                <a:lnTo>
                  <a:pt x="0" y="597153"/>
                </a:lnTo>
                <a:lnTo>
                  <a:pt x="51688" y="685800"/>
                </a:lnTo>
                <a:lnTo>
                  <a:pt x="59020" y="673226"/>
                </a:lnTo>
                <a:lnTo>
                  <a:pt x="45338" y="673226"/>
                </a:lnTo>
                <a:lnTo>
                  <a:pt x="45338" y="649804"/>
                </a:lnTo>
                <a:lnTo>
                  <a:pt x="10922" y="590803"/>
                </a:lnTo>
                <a:lnTo>
                  <a:pt x="7112" y="589788"/>
                </a:lnTo>
                <a:close/>
              </a:path>
              <a:path w="103504" h="685800">
                <a:moveTo>
                  <a:pt x="45338" y="649804"/>
                </a:moveTo>
                <a:lnTo>
                  <a:pt x="45338" y="673226"/>
                </a:lnTo>
                <a:lnTo>
                  <a:pt x="58038" y="673226"/>
                </a:lnTo>
                <a:lnTo>
                  <a:pt x="58038" y="670051"/>
                </a:lnTo>
                <a:lnTo>
                  <a:pt x="46227" y="670051"/>
                </a:lnTo>
                <a:lnTo>
                  <a:pt x="51688" y="660690"/>
                </a:lnTo>
                <a:lnTo>
                  <a:pt x="45338" y="649804"/>
                </a:lnTo>
                <a:close/>
              </a:path>
              <a:path w="103504" h="685800">
                <a:moveTo>
                  <a:pt x="96265" y="589788"/>
                </a:moveTo>
                <a:lnTo>
                  <a:pt x="92455" y="590803"/>
                </a:lnTo>
                <a:lnTo>
                  <a:pt x="58038" y="649804"/>
                </a:lnTo>
                <a:lnTo>
                  <a:pt x="58038" y="673226"/>
                </a:lnTo>
                <a:lnTo>
                  <a:pt x="59020" y="673226"/>
                </a:lnTo>
                <a:lnTo>
                  <a:pt x="103377" y="597153"/>
                </a:lnTo>
                <a:lnTo>
                  <a:pt x="102362" y="593344"/>
                </a:lnTo>
                <a:lnTo>
                  <a:pt x="96265" y="589788"/>
                </a:lnTo>
                <a:close/>
              </a:path>
              <a:path w="103504" h="685800">
                <a:moveTo>
                  <a:pt x="51688" y="660690"/>
                </a:moveTo>
                <a:lnTo>
                  <a:pt x="46227" y="670051"/>
                </a:lnTo>
                <a:lnTo>
                  <a:pt x="57150" y="670051"/>
                </a:lnTo>
                <a:lnTo>
                  <a:pt x="51688" y="660690"/>
                </a:lnTo>
                <a:close/>
              </a:path>
              <a:path w="103504" h="685800">
                <a:moveTo>
                  <a:pt x="58038" y="649804"/>
                </a:moveTo>
                <a:lnTo>
                  <a:pt x="51688" y="660690"/>
                </a:lnTo>
                <a:lnTo>
                  <a:pt x="57150" y="670051"/>
                </a:lnTo>
                <a:lnTo>
                  <a:pt x="58038" y="670051"/>
                </a:lnTo>
                <a:lnTo>
                  <a:pt x="58038" y="649804"/>
                </a:lnTo>
                <a:close/>
              </a:path>
              <a:path w="103504" h="685800">
                <a:moveTo>
                  <a:pt x="58038" y="0"/>
                </a:moveTo>
                <a:lnTo>
                  <a:pt x="45338" y="0"/>
                </a:lnTo>
                <a:lnTo>
                  <a:pt x="45338" y="649804"/>
                </a:lnTo>
                <a:lnTo>
                  <a:pt x="51688" y="660690"/>
                </a:lnTo>
                <a:lnTo>
                  <a:pt x="58038" y="649804"/>
                </a:lnTo>
                <a:lnTo>
                  <a:pt x="58038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2453" y="2584450"/>
            <a:ext cx="12700" cy="4273550"/>
          </a:xfrm>
          <a:custGeom>
            <a:avLst/>
            <a:gdLst/>
            <a:ahLst/>
            <a:cxnLst/>
            <a:rect l="l" t="t" r="r" b="b"/>
            <a:pathLst>
              <a:path w="12700" h="4273550">
                <a:moveTo>
                  <a:pt x="12700" y="0"/>
                </a:moveTo>
                <a:lnTo>
                  <a:pt x="0" y="0"/>
                </a:lnTo>
                <a:lnTo>
                  <a:pt x="0" y="4273547"/>
                </a:lnTo>
                <a:lnTo>
                  <a:pt x="12700" y="4273547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7429" y="2584450"/>
            <a:ext cx="12700" cy="4273550"/>
          </a:xfrm>
          <a:custGeom>
            <a:avLst/>
            <a:gdLst/>
            <a:ahLst/>
            <a:cxnLst/>
            <a:rect l="l" t="t" r="r" b="b"/>
            <a:pathLst>
              <a:path w="12700" h="4273550">
                <a:moveTo>
                  <a:pt x="12700" y="0"/>
                </a:moveTo>
                <a:lnTo>
                  <a:pt x="0" y="0"/>
                </a:lnTo>
                <a:lnTo>
                  <a:pt x="0" y="4273547"/>
                </a:lnTo>
                <a:lnTo>
                  <a:pt x="12700" y="4273547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0529" y="2584450"/>
            <a:ext cx="12700" cy="4273550"/>
          </a:xfrm>
          <a:custGeom>
            <a:avLst/>
            <a:gdLst/>
            <a:ahLst/>
            <a:cxnLst/>
            <a:rect l="l" t="t" r="r" b="b"/>
            <a:pathLst>
              <a:path w="12700" h="4273550">
                <a:moveTo>
                  <a:pt x="12700" y="0"/>
                </a:moveTo>
                <a:lnTo>
                  <a:pt x="0" y="0"/>
                </a:lnTo>
                <a:lnTo>
                  <a:pt x="0" y="4273547"/>
                </a:lnTo>
                <a:lnTo>
                  <a:pt x="12700" y="4273547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041650" y="2584450"/>
            <a:ext cx="5456555" cy="4273550"/>
            <a:chOff x="3041650" y="2584450"/>
            <a:chExt cx="5456555" cy="4273550"/>
          </a:xfrm>
        </p:grpSpPr>
        <p:sp>
          <p:nvSpPr>
            <p:cNvPr id="14" name="object 14"/>
            <p:cNvSpPr/>
            <p:nvPr/>
          </p:nvSpPr>
          <p:spPr>
            <a:xfrm>
              <a:off x="3729227" y="2584450"/>
              <a:ext cx="12700" cy="4273550"/>
            </a:xfrm>
            <a:custGeom>
              <a:avLst/>
              <a:gdLst/>
              <a:ahLst/>
              <a:cxnLst/>
              <a:rect l="l" t="t" r="r" b="b"/>
              <a:pathLst>
                <a:path w="12700" h="4273550">
                  <a:moveTo>
                    <a:pt x="12700" y="0"/>
                  </a:moveTo>
                  <a:lnTo>
                    <a:pt x="0" y="0"/>
                  </a:lnTo>
                  <a:lnTo>
                    <a:pt x="0" y="4273547"/>
                  </a:lnTo>
                  <a:lnTo>
                    <a:pt x="12700" y="427354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1650" y="3230880"/>
              <a:ext cx="5456555" cy="2743200"/>
            </a:xfrm>
            <a:custGeom>
              <a:avLst/>
              <a:gdLst/>
              <a:ahLst/>
              <a:cxnLst/>
              <a:rect l="l" t="t" r="r" b="b"/>
              <a:pathLst>
                <a:path w="5456555" h="2743200">
                  <a:moveTo>
                    <a:pt x="0" y="0"/>
                  </a:moveTo>
                  <a:lnTo>
                    <a:pt x="5456555" y="0"/>
                  </a:lnTo>
                </a:path>
                <a:path w="5456555" h="2743200">
                  <a:moveTo>
                    <a:pt x="0" y="914400"/>
                  </a:moveTo>
                  <a:lnTo>
                    <a:pt x="5456555" y="914400"/>
                  </a:lnTo>
                </a:path>
                <a:path w="5456555" h="2743200">
                  <a:moveTo>
                    <a:pt x="0" y="1828800"/>
                  </a:moveTo>
                  <a:lnTo>
                    <a:pt x="5456555" y="1828800"/>
                  </a:lnTo>
                </a:path>
                <a:path w="5456555" h="2743200">
                  <a:moveTo>
                    <a:pt x="0" y="2743200"/>
                  </a:moveTo>
                  <a:lnTo>
                    <a:pt x="5456555" y="2743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1650" y="2584449"/>
              <a:ext cx="5456555" cy="4273550"/>
            </a:xfrm>
            <a:custGeom>
              <a:avLst/>
              <a:gdLst/>
              <a:ahLst/>
              <a:cxnLst/>
              <a:rect l="l" t="t" r="r" b="b"/>
              <a:pathLst>
                <a:path w="5456555" h="4273550">
                  <a:moveTo>
                    <a:pt x="12700" y="0"/>
                  </a:moveTo>
                  <a:lnTo>
                    <a:pt x="0" y="0"/>
                  </a:lnTo>
                  <a:lnTo>
                    <a:pt x="0" y="4273550"/>
                  </a:lnTo>
                  <a:lnTo>
                    <a:pt x="12700" y="4273550"/>
                  </a:lnTo>
                  <a:lnTo>
                    <a:pt x="12700" y="0"/>
                  </a:lnTo>
                  <a:close/>
                </a:path>
                <a:path w="5456555" h="4273550">
                  <a:moveTo>
                    <a:pt x="5456555" y="0"/>
                  </a:moveTo>
                  <a:lnTo>
                    <a:pt x="5443855" y="0"/>
                  </a:lnTo>
                  <a:lnTo>
                    <a:pt x="5443855" y="4273550"/>
                  </a:lnTo>
                  <a:lnTo>
                    <a:pt x="5456555" y="4273550"/>
                  </a:lnTo>
                  <a:lnTo>
                    <a:pt x="545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1650" y="2590800"/>
              <a:ext cx="5456555" cy="0"/>
            </a:xfrm>
            <a:custGeom>
              <a:avLst/>
              <a:gdLst/>
              <a:ahLst/>
              <a:cxnLst/>
              <a:rect l="l" t="t" r="r" b="b"/>
              <a:pathLst>
                <a:path w="5456555">
                  <a:moveTo>
                    <a:pt x="0" y="0"/>
                  </a:moveTo>
                  <a:lnTo>
                    <a:pt x="545655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12767" y="2703702"/>
            <a:ext cx="419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1350" y="3480942"/>
            <a:ext cx="419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0780" y="4395597"/>
            <a:ext cx="380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1260" y="5310022"/>
            <a:ext cx="320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51453" y="6224727"/>
            <a:ext cx="280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8364" y="3155649"/>
            <a:ext cx="788670" cy="36836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latin typeface="Times New Roman"/>
                <a:cs typeface="Times New Roman"/>
              </a:rPr>
              <a:t>CCII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Times New Roman"/>
                <a:cs typeface="Times New Roman"/>
              </a:rPr>
              <a:t>(wh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te)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CCIi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(white)  CcII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(white)  CcIi  (white)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3197" y="2456201"/>
            <a:ext cx="996950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5"/>
              </a:spcBef>
            </a:pPr>
            <a:r>
              <a:rPr sz="2800" b="1" spc="-10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Times New Roman"/>
                <a:cs typeface="Times New Roman"/>
              </a:rPr>
              <a:t>CCIi</a:t>
            </a:r>
            <a:endParaRPr sz="20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(white)  CCii  (c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lo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ed)  CcIi  (white)  Ccii  (c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lo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ed)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06692" y="2456201"/>
            <a:ext cx="788670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5"/>
              </a:spcBef>
            </a:pPr>
            <a:r>
              <a:rPr sz="2800" b="1" spc="-15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Times New Roman"/>
                <a:cs typeface="Times New Roman"/>
              </a:rPr>
              <a:t>CcII</a:t>
            </a:r>
            <a:endParaRPr sz="20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(wh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te)  CcIi  (white)  ccII  (white)  ccIi  (white)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1527" y="2456201"/>
            <a:ext cx="996950" cy="438340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5"/>
              </a:spcBef>
            </a:pPr>
            <a:r>
              <a:rPr sz="2800" b="1" spc="-15" dirty="0">
                <a:latin typeface="Times New Roman"/>
                <a:cs typeface="Times New Roman"/>
              </a:rPr>
              <a:t>ci</a:t>
            </a:r>
            <a:endParaRPr sz="28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50000"/>
              </a:lnSpc>
              <a:spcBef>
                <a:spcPts val="200"/>
              </a:spcBef>
            </a:pPr>
            <a:r>
              <a:rPr sz="2000" b="1" dirty="0">
                <a:latin typeface="Times New Roman"/>
                <a:cs typeface="Times New Roman"/>
              </a:rPr>
              <a:t>CcIi  (white)  Ccii  (c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lo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ed)  ccIi  (white)  </a:t>
            </a:r>
            <a:r>
              <a:rPr sz="2000" b="1" spc="-5" dirty="0">
                <a:latin typeface="Times New Roman"/>
                <a:cs typeface="Times New Roman"/>
              </a:rPr>
              <a:t>ccii  </a:t>
            </a:r>
            <a:r>
              <a:rPr sz="2000" b="1" dirty="0">
                <a:latin typeface="Times New Roman"/>
                <a:cs typeface="Times New Roman"/>
              </a:rPr>
              <a:t>(white)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1288" y="339852"/>
            <a:ext cx="3005328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549"/>
            <a:ext cx="23012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" dirty="0">
                <a:solidFill>
                  <a:srgbClr val="562213"/>
                </a:solidFill>
                <a:latin typeface="Arial"/>
                <a:cs typeface="Arial"/>
              </a:rPr>
              <a:t>Example: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897" y="1471929"/>
            <a:ext cx="726059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8890" indent="-283845" algn="just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"/>
              <a:tabLst>
                <a:tab pos="296545" algn="l"/>
              </a:tabLst>
            </a:pPr>
            <a:r>
              <a:rPr sz="2400" spc="-15" dirty="0">
                <a:latin typeface="Arial"/>
                <a:cs typeface="Arial"/>
              </a:rPr>
              <a:t>Interaction </a:t>
            </a:r>
            <a:r>
              <a:rPr sz="2400" spc="-70" dirty="0">
                <a:latin typeface="Arial"/>
                <a:cs typeface="Arial"/>
              </a:rPr>
              <a:t>involves </a:t>
            </a:r>
            <a:r>
              <a:rPr sz="2400" spc="-4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inhibitory </a:t>
            </a:r>
            <a:r>
              <a:rPr sz="2400" spc="-10" dirty="0">
                <a:latin typeface="Arial"/>
                <a:cs typeface="Arial"/>
              </a:rPr>
              <a:t>factor </a:t>
            </a:r>
            <a:r>
              <a:rPr sz="2400" spc="-35" dirty="0">
                <a:latin typeface="Arial"/>
                <a:cs typeface="Arial"/>
              </a:rPr>
              <a:t>which </a:t>
            </a:r>
            <a:r>
              <a:rPr sz="2400" spc="-120" dirty="0">
                <a:latin typeface="Arial"/>
                <a:cs typeface="Arial"/>
              </a:rPr>
              <a:t>by  </a:t>
            </a:r>
            <a:r>
              <a:rPr sz="2400" spc="15" dirty="0">
                <a:latin typeface="Arial"/>
                <a:cs typeface="Arial"/>
              </a:rPr>
              <a:t>itself </a:t>
            </a:r>
            <a:r>
              <a:rPr sz="2400" spc="-65" dirty="0">
                <a:latin typeface="Arial"/>
                <a:cs typeface="Arial"/>
              </a:rPr>
              <a:t>has </a:t>
            </a:r>
            <a:r>
              <a:rPr sz="2400" spc="-55" dirty="0">
                <a:latin typeface="Arial"/>
                <a:cs typeface="Arial"/>
              </a:rPr>
              <a:t>no </a:t>
            </a:r>
            <a:r>
              <a:rPr sz="2400" spc="-40" dirty="0">
                <a:latin typeface="Arial"/>
                <a:cs typeface="Arial"/>
              </a:rPr>
              <a:t>phenotypic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 marL="29591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"/>
              <a:tabLst>
                <a:tab pos="296545" algn="l"/>
              </a:tabLst>
            </a:pPr>
            <a:r>
              <a:rPr sz="2400" spc="-45" dirty="0">
                <a:latin typeface="Arial"/>
                <a:cs typeface="Arial"/>
              </a:rPr>
              <a:t>But,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when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present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dominant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form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prevents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29591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inhibits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70" dirty="0">
                <a:latin typeface="Arial"/>
                <a:cs typeface="Arial"/>
              </a:rPr>
              <a:t>expression </a:t>
            </a:r>
            <a:r>
              <a:rPr sz="2400" spc="10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another </a:t>
            </a:r>
            <a:r>
              <a:rPr sz="2400" dirty="0">
                <a:latin typeface="Arial"/>
                <a:cs typeface="Arial"/>
              </a:rPr>
              <a:t>dominant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  <a:p>
            <a:pPr marL="29591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"/>
              <a:tabLst>
                <a:tab pos="296545" algn="l"/>
              </a:tabLst>
            </a:pPr>
            <a:r>
              <a:rPr sz="2400" spc="-85" dirty="0">
                <a:latin typeface="Arial"/>
                <a:cs typeface="Arial"/>
              </a:rPr>
              <a:t>eg </a:t>
            </a:r>
            <a:r>
              <a:rPr sz="2400" spc="-40" dirty="0">
                <a:latin typeface="Arial"/>
                <a:cs typeface="Arial"/>
              </a:rPr>
              <a:t>:.Malvidin </a:t>
            </a: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10" dirty="0">
                <a:latin typeface="Arial"/>
                <a:cs typeface="Arial"/>
              </a:rPr>
              <a:t>primula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flowers</a:t>
            </a:r>
            <a:endParaRPr sz="2400">
              <a:latin typeface="Arial"/>
              <a:cs typeface="Arial"/>
            </a:endParaRPr>
          </a:p>
          <a:p>
            <a:pPr marL="570230" marR="5080" lvl="1" indent="-23812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605155" algn="l"/>
              </a:tabLst>
            </a:pPr>
            <a:r>
              <a:rPr sz="2400" spc="-25" dirty="0">
                <a:latin typeface="Arial"/>
                <a:cs typeface="Arial"/>
              </a:rPr>
              <a:t>Malvidin </a:t>
            </a:r>
            <a:r>
              <a:rPr sz="2400" spc="-30" dirty="0">
                <a:latin typeface="Arial"/>
                <a:cs typeface="Arial"/>
              </a:rPr>
              <a:t>is </a:t>
            </a:r>
            <a:r>
              <a:rPr sz="2400" spc="-40" dirty="0">
                <a:latin typeface="Arial"/>
                <a:cs typeface="Arial"/>
              </a:rPr>
              <a:t>a</a:t>
            </a:r>
            <a:r>
              <a:rPr sz="2400" spc="5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O-Methylated </a:t>
            </a:r>
            <a:r>
              <a:rPr sz="2400" spc="-35" dirty="0">
                <a:latin typeface="Arial"/>
                <a:cs typeface="Arial"/>
              </a:rPr>
              <a:t>anthocyanin  </a:t>
            </a:r>
            <a:r>
              <a:rPr sz="2400" spc="-45" dirty="0">
                <a:latin typeface="Arial"/>
                <a:cs typeface="Arial"/>
              </a:rPr>
              <a:t>responsible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blue </a:t>
            </a:r>
            <a:r>
              <a:rPr sz="2400" spc="-20" dirty="0">
                <a:latin typeface="Arial"/>
                <a:cs typeface="Arial"/>
              </a:rPr>
              <a:t>pigments </a:t>
            </a:r>
            <a:r>
              <a:rPr sz="2400" spc="5" dirty="0">
                <a:latin typeface="Arial"/>
                <a:cs typeface="Arial"/>
              </a:rPr>
              <a:t>in </a:t>
            </a:r>
            <a:r>
              <a:rPr sz="2400" i="1" spc="-10" dirty="0">
                <a:latin typeface="Arial"/>
                <a:cs typeface="Arial"/>
              </a:rPr>
              <a:t>Primula  </a:t>
            </a:r>
            <a:r>
              <a:rPr sz="2400" i="1" spc="-45" dirty="0">
                <a:latin typeface="Arial"/>
                <a:cs typeface="Arial"/>
              </a:rPr>
              <a:t>polyanthus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plant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08400" y="4699000"/>
            <a:ext cx="3708400" cy="1955800"/>
            <a:chOff x="3708400" y="4699000"/>
            <a:chExt cx="3708400" cy="1955800"/>
          </a:xfrm>
        </p:grpSpPr>
        <p:sp>
          <p:nvSpPr>
            <p:cNvPr id="6" name="object 6"/>
            <p:cNvSpPr/>
            <p:nvPr/>
          </p:nvSpPr>
          <p:spPr>
            <a:xfrm>
              <a:off x="3733800" y="4724400"/>
              <a:ext cx="3657600" cy="190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1100" y="4711700"/>
              <a:ext cx="3683000" cy="1930400"/>
            </a:xfrm>
            <a:custGeom>
              <a:avLst/>
              <a:gdLst/>
              <a:ahLst/>
              <a:cxnLst/>
              <a:rect l="l" t="t" r="r" b="b"/>
              <a:pathLst>
                <a:path w="3683000" h="1930400">
                  <a:moveTo>
                    <a:pt x="0" y="1930400"/>
                  </a:moveTo>
                  <a:lnTo>
                    <a:pt x="3683000" y="1930400"/>
                  </a:lnTo>
                  <a:lnTo>
                    <a:pt x="3683000" y="0"/>
                  </a:lnTo>
                  <a:lnTo>
                    <a:pt x="0" y="0"/>
                  </a:lnTo>
                  <a:lnTo>
                    <a:pt x="0" y="1930400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381000"/>
            <a:ext cx="7315200" cy="5867400"/>
          </a:xfrm>
          <a:custGeom>
            <a:avLst/>
            <a:gdLst/>
            <a:ahLst/>
            <a:cxnLst/>
            <a:rect l="l" t="t" r="r" b="b"/>
            <a:pathLst>
              <a:path w="7315200" h="5867400">
                <a:moveTo>
                  <a:pt x="0" y="5867400"/>
                </a:moveTo>
                <a:lnTo>
                  <a:pt x="7315200" y="5867400"/>
                </a:lnTo>
                <a:lnTo>
                  <a:pt x="73152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529" y="908049"/>
            <a:ext cx="6754495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marR="6350" indent="-23812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spc="-5" dirty="0">
                <a:latin typeface="Arial"/>
                <a:cs typeface="Arial"/>
              </a:rPr>
              <a:t>Synthesis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malvidin (blue)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controlled  by gene</a:t>
            </a:r>
            <a:r>
              <a:rPr sz="2800" spc="-5" dirty="0">
                <a:latin typeface="Arial"/>
                <a:cs typeface="Arial"/>
              </a:rPr>
              <a:t> K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"/>
              <a:buChar char=""/>
            </a:pPr>
            <a:endParaRPr sz="3950">
              <a:latin typeface="Arial"/>
              <a:cs typeface="Arial"/>
            </a:endParaRPr>
          </a:p>
          <a:p>
            <a:pPr marL="250190" marR="5080" indent="-238125">
              <a:lnSpc>
                <a:spcPct val="100000"/>
              </a:lnSpc>
              <a:buClr>
                <a:srgbClr val="3891A7"/>
              </a:buClr>
              <a:buSzPct val="96428"/>
              <a:buFont typeface="Wingdings"/>
              <a:buChar char=""/>
              <a:tabLst>
                <a:tab pos="331470" algn="l"/>
                <a:tab pos="880744" algn="l"/>
                <a:tab pos="2638425" algn="l"/>
                <a:tab pos="4176395" algn="l"/>
                <a:tab pos="5735955" algn="l"/>
                <a:tab pos="6245225" algn="l"/>
              </a:tabLst>
            </a:pPr>
            <a:r>
              <a:rPr sz="2800" spc="-5" dirty="0">
                <a:latin typeface="Arial"/>
                <a:cs typeface="Arial"/>
              </a:rPr>
              <a:t>In	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ssi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mal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not  synthesized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"/>
              <a:buChar char=""/>
            </a:pPr>
            <a:endParaRPr sz="3950">
              <a:latin typeface="Arial"/>
              <a:cs typeface="Arial"/>
            </a:endParaRPr>
          </a:p>
          <a:p>
            <a:pPr marL="250190" marR="5080" indent="-238125">
              <a:lnSpc>
                <a:spcPct val="100000"/>
              </a:lnSpc>
              <a:buClr>
                <a:srgbClr val="3891A7"/>
              </a:buClr>
              <a:buSzPct val="96428"/>
              <a:buFont typeface="Wingdings"/>
              <a:buChar char=""/>
              <a:tabLst>
                <a:tab pos="331470" algn="l"/>
                <a:tab pos="2249805" algn="l"/>
                <a:tab pos="2724150" algn="l"/>
                <a:tab pos="4782820" algn="l"/>
                <a:tab pos="5375910" algn="l"/>
                <a:tab pos="6386830" algn="l"/>
              </a:tabLst>
            </a:pPr>
            <a:r>
              <a:rPr sz="2800" spc="-5" dirty="0">
                <a:latin typeface="Arial"/>
                <a:cs typeface="Arial"/>
              </a:rPr>
              <a:t>Prod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ct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suppressed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gene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D,  </a:t>
            </a:r>
            <a:r>
              <a:rPr sz="2800" spc="-5" dirty="0">
                <a:latin typeface="Arial"/>
                <a:cs typeface="Arial"/>
              </a:rPr>
              <a:t>found </a:t>
            </a:r>
            <a:r>
              <a:rPr sz="2800" dirty="0">
                <a:latin typeface="Arial"/>
                <a:cs typeface="Arial"/>
              </a:rPr>
              <a:t>at </a:t>
            </a:r>
            <a:r>
              <a:rPr sz="2800" spc="-5" dirty="0">
                <a:latin typeface="Arial"/>
                <a:cs typeface="Arial"/>
              </a:rPr>
              <a:t>completely different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locus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"/>
              <a:buChar char=""/>
            </a:pPr>
            <a:endParaRPr sz="3950">
              <a:latin typeface="Arial"/>
              <a:cs typeface="Arial"/>
            </a:endParaRPr>
          </a:p>
          <a:p>
            <a:pPr marL="330835" indent="-318770">
              <a:lnSpc>
                <a:spcPct val="100000"/>
              </a:lnSpc>
              <a:buClr>
                <a:srgbClr val="3891A7"/>
              </a:buClr>
              <a:buSzPct val="96428"/>
              <a:buFont typeface="Wingdings"/>
              <a:buChar char=""/>
              <a:tabLst>
                <a:tab pos="331470" algn="l"/>
              </a:tabLst>
            </a:pPr>
            <a:r>
              <a:rPr sz="2800" spc="-5" dirty="0">
                <a:latin typeface="Arial"/>
                <a:cs typeface="Arial"/>
              </a:rPr>
              <a:t>D allele is dominant to K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allele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0250" y="3117850"/>
          <a:ext cx="3884292" cy="321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/>
                <a:gridCol w="777240"/>
                <a:gridCol w="775334"/>
                <a:gridCol w="777239"/>
                <a:gridCol w="777239"/>
              </a:tblGrid>
              <a:tr h="65125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340" dirty="0">
                          <a:latin typeface="Arial"/>
                          <a:cs typeface="Arial"/>
                        </a:rPr>
                        <a:t>♂/♀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0543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76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  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KKD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  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KKD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64011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57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  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94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kkdd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7851" y="44043"/>
            <a:ext cx="689610" cy="797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>
              <a:lnSpc>
                <a:spcPct val="126600"/>
              </a:lnSpc>
              <a:spcBef>
                <a:spcPts val="95"/>
              </a:spcBef>
            </a:pPr>
            <a:r>
              <a:rPr sz="2000" b="0" dirty="0">
                <a:latin typeface="Arial"/>
                <a:cs typeface="Arial"/>
              </a:rPr>
              <a:t>K</a:t>
            </a:r>
            <a:r>
              <a:rPr sz="2000" b="0" spc="-10" dirty="0">
                <a:latin typeface="Arial"/>
                <a:cs typeface="Arial"/>
              </a:rPr>
              <a:t>K</a:t>
            </a:r>
            <a:r>
              <a:rPr sz="2000" b="0" dirty="0">
                <a:latin typeface="Arial"/>
                <a:cs typeface="Arial"/>
              </a:rPr>
              <a:t>dd  (blue)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051" y="44043"/>
            <a:ext cx="1160145" cy="1148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marR="5080" indent="-264160">
              <a:lnSpc>
                <a:spcPct val="126600"/>
              </a:lnSpc>
              <a:spcBef>
                <a:spcPts val="95"/>
              </a:spcBef>
              <a:tabLst>
                <a:tab pos="454659" algn="l"/>
              </a:tabLst>
            </a:pPr>
            <a:r>
              <a:rPr sz="2000" dirty="0">
                <a:latin typeface="Arial"/>
                <a:cs typeface="Arial"/>
              </a:rPr>
              <a:t>x		</a:t>
            </a:r>
            <a:r>
              <a:rPr sz="2000" spc="5" dirty="0">
                <a:latin typeface="Arial"/>
                <a:cs typeface="Arial"/>
              </a:rPr>
              <a:t>kkDD  </a:t>
            </a:r>
            <a:r>
              <a:rPr sz="2000" dirty="0">
                <a:latin typeface="Arial"/>
                <a:cs typeface="Arial"/>
              </a:rPr>
              <a:t>(white)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Arial"/>
                <a:cs typeface="Arial"/>
              </a:rPr>
              <a:t>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634" y="1166216"/>
            <a:ext cx="87566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7630" algn="ctr">
              <a:lnSpc>
                <a:spcPct val="114999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KkDd  (s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lfed)  (white)</a:t>
            </a:r>
            <a:endParaRPr sz="2000">
              <a:latin typeface="Arial"/>
              <a:cs typeface="Arial"/>
            </a:endParaRPr>
          </a:p>
          <a:p>
            <a:pPr marR="103505" algn="ctr">
              <a:lnSpc>
                <a:spcPct val="100000"/>
              </a:lnSpc>
              <a:spcBef>
                <a:spcPts val="245"/>
              </a:spcBef>
            </a:pPr>
            <a:r>
              <a:rPr sz="2800" spc="-5" dirty="0">
                <a:latin typeface="Arial"/>
                <a:cs typeface="Arial"/>
              </a:rPr>
              <a:t>↓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381000"/>
            <a:ext cx="35814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800" y="2514600"/>
            <a:ext cx="3707129" cy="3352800"/>
            <a:chOff x="1066800" y="2514600"/>
            <a:chExt cx="3707129" cy="3352800"/>
          </a:xfrm>
        </p:grpSpPr>
        <p:sp>
          <p:nvSpPr>
            <p:cNvPr id="5" name="object 5"/>
            <p:cNvSpPr/>
            <p:nvPr/>
          </p:nvSpPr>
          <p:spPr>
            <a:xfrm>
              <a:off x="1066800" y="2514600"/>
              <a:ext cx="2209800" cy="3352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2514600"/>
              <a:ext cx="1877949" cy="3352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800600" y="914400"/>
            <a:ext cx="4343400" cy="4343400"/>
          </a:xfrm>
          <a:custGeom>
            <a:avLst/>
            <a:gdLst/>
            <a:ahLst/>
            <a:cxnLst/>
            <a:rect l="l" t="t" r="r" b="b"/>
            <a:pathLst>
              <a:path w="4343400" h="4343400">
                <a:moveTo>
                  <a:pt x="0" y="4343400"/>
                </a:moveTo>
                <a:lnTo>
                  <a:pt x="4343400" y="4343400"/>
                </a:lnTo>
                <a:lnTo>
                  <a:pt x="4343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2565" y="938529"/>
            <a:ext cx="3744595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342265" indent="-23812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65" dirty="0">
                <a:latin typeface="Arial"/>
                <a:cs typeface="Arial"/>
              </a:rPr>
              <a:t>KkDd </a:t>
            </a:r>
            <a:r>
              <a:rPr sz="2400" spc="-60" dirty="0">
                <a:latin typeface="Arial"/>
                <a:cs typeface="Arial"/>
              </a:rPr>
              <a:t>genotype </a:t>
            </a:r>
            <a:r>
              <a:rPr sz="2400" spc="25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not  </a:t>
            </a:r>
            <a:r>
              <a:rPr sz="2400" spc="-55" dirty="0">
                <a:latin typeface="Arial"/>
                <a:cs typeface="Arial"/>
              </a:rPr>
              <a:t>produce </a:t>
            </a:r>
            <a:r>
              <a:rPr sz="2400" spc="-5" dirty="0">
                <a:latin typeface="Arial"/>
                <a:cs typeface="Arial"/>
              </a:rPr>
              <a:t>malvidin </a:t>
            </a:r>
            <a:r>
              <a:rPr sz="2400" spc="-55" dirty="0">
                <a:latin typeface="Arial"/>
                <a:cs typeface="Arial"/>
              </a:rPr>
              <a:t>due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presence </a:t>
            </a:r>
            <a:r>
              <a:rPr sz="2400" spc="10" dirty="0">
                <a:latin typeface="Arial"/>
                <a:cs typeface="Arial"/>
              </a:rPr>
              <a:t>of </a:t>
            </a:r>
            <a:r>
              <a:rPr sz="2400" spc="-165" dirty="0">
                <a:latin typeface="Arial"/>
                <a:cs typeface="Arial"/>
              </a:rPr>
              <a:t>D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allele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"/>
            </a:pPr>
            <a:endParaRPr sz="3550">
              <a:latin typeface="Arial"/>
              <a:cs typeface="Arial"/>
            </a:endParaRPr>
          </a:p>
          <a:p>
            <a:pPr marL="250190" marR="5080" indent="-238125">
              <a:lnSpc>
                <a:spcPct val="100000"/>
              </a:lnSpc>
              <a:buClr>
                <a:srgbClr val="3891A7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120" dirty="0">
                <a:latin typeface="Arial"/>
                <a:cs typeface="Arial"/>
              </a:rPr>
              <a:t>Thus, </a:t>
            </a:r>
            <a:r>
              <a:rPr sz="2400" spc="-15" dirty="0">
                <a:latin typeface="Arial"/>
                <a:cs typeface="Arial"/>
              </a:rPr>
              <a:t>white </a:t>
            </a:r>
            <a:r>
              <a:rPr sz="2400" spc="114" dirty="0">
                <a:latin typeface="Arial"/>
                <a:cs typeface="Arial"/>
              </a:rPr>
              <a:t>&amp; </a:t>
            </a:r>
            <a:r>
              <a:rPr sz="2400" spc="-25" dirty="0">
                <a:latin typeface="Arial"/>
                <a:cs typeface="Arial"/>
              </a:rPr>
              <a:t>blue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colored  </a:t>
            </a:r>
            <a:r>
              <a:rPr sz="2400" spc="-35" dirty="0">
                <a:latin typeface="Arial"/>
                <a:cs typeface="Arial"/>
              </a:rPr>
              <a:t>flowers </a:t>
            </a:r>
            <a:r>
              <a:rPr sz="2400" spc="-45" dirty="0">
                <a:latin typeface="Arial"/>
                <a:cs typeface="Arial"/>
              </a:rPr>
              <a:t>producing </a:t>
            </a:r>
            <a:r>
              <a:rPr sz="2400" spc="-15" dirty="0">
                <a:latin typeface="Arial"/>
                <a:cs typeface="Arial"/>
              </a:rPr>
              <a:t>plants  </a:t>
            </a:r>
            <a:r>
              <a:rPr sz="2400" spc="-45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obtained </a:t>
            </a:r>
            <a:r>
              <a:rPr sz="2400" spc="5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ratio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of  </a:t>
            </a:r>
            <a:r>
              <a:rPr sz="2400" spc="25" dirty="0">
                <a:latin typeface="Arial"/>
                <a:cs typeface="Arial"/>
              </a:rPr>
              <a:t>13:3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"/>
              <a:buChar char=""/>
            </a:pPr>
            <a:endParaRPr sz="355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Clr>
                <a:srgbClr val="3891A7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75" dirty="0">
                <a:latin typeface="Arial"/>
                <a:cs typeface="Arial"/>
              </a:rPr>
              <a:t>Also </a:t>
            </a:r>
            <a:r>
              <a:rPr sz="2400" spc="-35" dirty="0">
                <a:latin typeface="Arial"/>
                <a:cs typeface="Arial"/>
              </a:rPr>
              <a:t>known </a:t>
            </a:r>
            <a:r>
              <a:rPr sz="2400" spc="-75" dirty="0">
                <a:latin typeface="Arial"/>
                <a:cs typeface="Arial"/>
              </a:rPr>
              <a:t>as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dominant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8196" y="178307"/>
            <a:ext cx="7038340" cy="1206500"/>
            <a:chOff x="1568196" y="178307"/>
            <a:chExt cx="7038340" cy="1206500"/>
          </a:xfrm>
        </p:grpSpPr>
        <p:sp>
          <p:nvSpPr>
            <p:cNvPr id="3" name="object 3"/>
            <p:cNvSpPr/>
            <p:nvPr/>
          </p:nvSpPr>
          <p:spPr>
            <a:xfrm>
              <a:off x="1752600" y="228600"/>
              <a:ext cx="6565900" cy="1143000"/>
            </a:xfrm>
            <a:custGeom>
              <a:avLst/>
              <a:gdLst/>
              <a:ahLst/>
              <a:cxnLst/>
              <a:rect l="l" t="t" r="r" b="b"/>
              <a:pathLst>
                <a:path w="6565900" h="1143000">
                  <a:moveTo>
                    <a:pt x="0" y="1143000"/>
                  </a:moveTo>
                  <a:lnTo>
                    <a:pt x="6565392" y="1143000"/>
                  </a:lnTo>
                  <a:lnTo>
                    <a:pt x="6565392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5400">
              <a:solidFill>
                <a:srgbClr val="954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8196" y="178307"/>
              <a:ext cx="7037832" cy="67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8196" y="665988"/>
              <a:ext cx="2133600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2180" marR="508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latin typeface="Arial"/>
                <a:cs typeface="Arial"/>
              </a:rPr>
              <a:t>Difference </a:t>
            </a:r>
            <a:r>
              <a:rPr sz="3200" b="0" spc="-5" dirty="0">
                <a:latin typeface="Arial"/>
                <a:cs typeface="Arial"/>
              </a:rPr>
              <a:t>between dominance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and  </a:t>
            </a:r>
            <a:r>
              <a:rPr sz="3200" b="0" dirty="0">
                <a:latin typeface="Arial"/>
                <a:cs typeface="Arial"/>
              </a:rPr>
              <a:t>epistasis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17650" y="1746250"/>
          <a:ext cx="7239000" cy="472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/>
                <a:gridCol w="3619500"/>
              </a:tblGrid>
              <a:tr h="744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6362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Dominance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630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Epistasis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</a:tr>
              <a:tr h="1989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91440" marR="591820">
                        <a:lnSpc>
                          <a:spcPct val="100000"/>
                        </a:lnSpc>
                        <a:buSzPct val="95833"/>
                        <a:buFont typeface="Wingdings"/>
                        <a:buChar char=""/>
                        <a:tabLst>
                          <a:tab pos="36449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intra-allelic  gene interaction.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92075" marR="591185">
                        <a:lnSpc>
                          <a:spcPct val="100000"/>
                        </a:lnSpc>
                        <a:buSzPct val="95833"/>
                        <a:buFont typeface="Wingdings"/>
                        <a:buChar char=""/>
                        <a:tabLst>
                          <a:tab pos="36512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Involves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inter-allelic  gene interaction.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</a:tr>
              <a:tr h="1989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5833"/>
                        <a:buFont typeface="Wingdings"/>
                        <a:buChar char=""/>
                        <a:tabLst>
                          <a:tab pos="36449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One allele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hides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effect of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other allele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at  the same gene 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pair.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2075" marR="56134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5833"/>
                        <a:buFont typeface="Wingdings"/>
                        <a:buChar char=""/>
                        <a:tabLst>
                          <a:tab pos="36512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gene hides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effect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 other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gene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at 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gene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loci.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88392"/>
            <a:ext cx="3340608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224993"/>
            <a:ext cx="269875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Reference</a:t>
            </a:r>
            <a:r>
              <a:rPr sz="3900" b="0" spc="10" dirty="0">
                <a:solidFill>
                  <a:srgbClr val="562213"/>
                </a:solidFill>
                <a:latin typeface="Arial"/>
                <a:cs typeface="Arial"/>
              </a:rPr>
              <a:t>s</a:t>
            </a:r>
            <a:r>
              <a:rPr sz="3900" b="0" dirty="0">
                <a:solidFill>
                  <a:srgbClr val="562213"/>
                </a:solidFill>
                <a:latin typeface="Arial"/>
                <a:cs typeface="Arial"/>
              </a:rPr>
              <a:t>: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608" y="1447800"/>
            <a:ext cx="7498080" cy="4800600"/>
          </a:xfrm>
          <a:custGeom>
            <a:avLst/>
            <a:gdLst/>
            <a:ahLst/>
            <a:cxnLst/>
            <a:rect l="l" t="t" r="r" b="b"/>
            <a:pathLst>
              <a:path w="7498080" h="4800600">
                <a:moveTo>
                  <a:pt x="0" y="4800600"/>
                </a:moveTo>
                <a:lnTo>
                  <a:pt x="7498080" y="4800600"/>
                </a:lnTo>
                <a:lnTo>
                  <a:pt x="749808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9410" marR="92710" indent="-283845" algn="just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545"/>
              <a:buChar char=""/>
              <a:tabLst>
                <a:tab pos="360045" algn="l"/>
              </a:tabLst>
            </a:pPr>
            <a:r>
              <a:rPr spc="-5" dirty="0"/>
              <a:t>Hartl,D.L., &amp; </a:t>
            </a:r>
            <a:r>
              <a:rPr spc="-15" dirty="0"/>
              <a:t>Jones,W.E., </a:t>
            </a:r>
            <a:r>
              <a:rPr dirty="0"/>
              <a:t>(1998) </a:t>
            </a:r>
            <a:r>
              <a:rPr spc="-5" dirty="0"/>
              <a:t>“Genetics </a:t>
            </a:r>
            <a:r>
              <a:rPr spc="-35" dirty="0"/>
              <a:t>Principles  </a:t>
            </a:r>
            <a:r>
              <a:rPr spc="-5" dirty="0"/>
              <a:t>and Analysis” ed: </a:t>
            </a:r>
            <a:r>
              <a:rPr dirty="0"/>
              <a:t>4</a:t>
            </a:r>
            <a:r>
              <a:rPr sz="2175" baseline="24904" dirty="0"/>
              <a:t>th </a:t>
            </a:r>
            <a:r>
              <a:rPr sz="2200" spc="-5" dirty="0"/>
              <a:t>Jones and Bartlett Publishers  International London,UK, pp:</a:t>
            </a:r>
            <a:r>
              <a:rPr sz="2200" spc="60" dirty="0"/>
              <a:t> </a:t>
            </a:r>
            <a:r>
              <a:rPr sz="2200" spc="-5" dirty="0"/>
              <a:t>19,20,61-63</a:t>
            </a:r>
            <a:endParaRPr sz="2200"/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Arial"/>
              <a:buChar char=""/>
            </a:pPr>
            <a:endParaRPr sz="2850"/>
          </a:p>
          <a:p>
            <a:pPr marL="359410" marR="92075" indent="-283845" algn="just">
              <a:lnSpc>
                <a:spcPct val="80000"/>
              </a:lnSpc>
              <a:buClr>
                <a:srgbClr val="3891A7"/>
              </a:buClr>
              <a:buSzPct val="79545"/>
              <a:buFont typeface="Arial"/>
              <a:buChar char=""/>
              <a:tabLst>
                <a:tab pos="437515" algn="l"/>
              </a:tabLst>
            </a:pPr>
            <a:r>
              <a:rPr dirty="0"/>
              <a:t>	</a:t>
            </a:r>
            <a:r>
              <a:rPr spc="-5" dirty="0"/>
              <a:t>Miko, I., (2008) Epistasis: Gene interaction </a:t>
            </a:r>
            <a:r>
              <a:rPr spc="-100" dirty="0"/>
              <a:t>and  </a:t>
            </a:r>
            <a:r>
              <a:rPr spc="-5" dirty="0"/>
              <a:t>phenotype effects. </a:t>
            </a:r>
            <a:r>
              <a:rPr i="1" spc="-5" dirty="0">
                <a:latin typeface="Arial"/>
                <a:cs typeface="Arial"/>
              </a:rPr>
              <a:t>Nature Education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spc="-5" dirty="0"/>
              <a:t>1(1)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Arial"/>
              <a:buChar char=""/>
            </a:pPr>
            <a:endParaRPr sz="2850"/>
          </a:p>
          <a:p>
            <a:pPr marL="359410" marR="92710" indent="-283845" algn="just">
              <a:lnSpc>
                <a:spcPts val="2110"/>
              </a:lnSpc>
              <a:buClr>
                <a:srgbClr val="3891A7"/>
              </a:buClr>
              <a:buSzPct val="79545"/>
              <a:buChar char=""/>
              <a:tabLst>
                <a:tab pos="360045" algn="l"/>
              </a:tabLst>
            </a:pPr>
            <a:r>
              <a:rPr spc="-5" dirty="0"/>
              <a:t>Richards,J.E. &amp; </a:t>
            </a:r>
            <a:r>
              <a:rPr spc="-30" dirty="0"/>
              <a:t>Hawley, </a:t>
            </a:r>
            <a:r>
              <a:rPr spc="-5" dirty="0"/>
              <a:t>R. S., </a:t>
            </a:r>
            <a:r>
              <a:rPr dirty="0"/>
              <a:t>(2010) </a:t>
            </a:r>
            <a:r>
              <a:rPr spc="-5" dirty="0"/>
              <a:t>“ </a:t>
            </a:r>
            <a:r>
              <a:rPr dirty="0"/>
              <a:t>The </a:t>
            </a:r>
            <a:r>
              <a:rPr spc="-65" dirty="0"/>
              <a:t>human  </a:t>
            </a:r>
            <a:r>
              <a:rPr spc="-10" dirty="0"/>
              <a:t>genome” </a:t>
            </a:r>
            <a:r>
              <a:rPr spc="-5" dirty="0"/>
              <a:t>ed: </a:t>
            </a:r>
            <a:r>
              <a:rPr dirty="0"/>
              <a:t>3</a:t>
            </a:r>
            <a:r>
              <a:rPr sz="2175" baseline="24904" dirty="0"/>
              <a:t>rd </a:t>
            </a:r>
            <a:r>
              <a:rPr sz="2200" spc="-5" dirty="0"/>
              <a:t>Academic Press, pp:</a:t>
            </a:r>
            <a:r>
              <a:rPr sz="2200" dirty="0"/>
              <a:t> </a:t>
            </a:r>
            <a:r>
              <a:rPr sz="2200" spc="-5" dirty="0"/>
              <a:t>31</a:t>
            </a:r>
            <a:endParaRPr sz="2200"/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Arial"/>
              <a:buChar char=""/>
            </a:pPr>
            <a:endParaRPr sz="2400"/>
          </a:p>
          <a:p>
            <a:pPr marL="359410" indent="-283845">
              <a:lnSpc>
                <a:spcPct val="100000"/>
              </a:lnSpc>
              <a:buClr>
                <a:srgbClr val="3891A7"/>
              </a:buClr>
              <a:buSzPct val="79545"/>
              <a:buChar char=""/>
              <a:tabLst>
                <a:tab pos="359410" algn="l"/>
                <a:tab pos="360045" algn="l"/>
                <a:tab pos="2034539" algn="l"/>
                <a:tab pos="2439670" algn="l"/>
                <a:tab pos="4544695" algn="l"/>
                <a:tab pos="5572125" algn="l"/>
                <a:tab pos="6367780" algn="l"/>
              </a:tabLst>
            </a:pPr>
            <a:r>
              <a:rPr spc="-40" dirty="0"/>
              <a:t>Verma,P.S.,	</a:t>
            </a:r>
            <a:r>
              <a:rPr spc="-5" dirty="0"/>
              <a:t>&amp;	</a:t>
            </a:r>
            <a:r>
              <a:rPr spc="-20" dirty="0"/>
              <a:t>Agarwal,V.K.,	</a:t>
            </a:r>
            <a:r>
              <a:rPr spc="-5" dirty="0"/>
              <a:t>(2004)	“Cell	</a:t>
            </a:r>
            <a:r>
              <a:rPr spc="-25" dirty="0"/>
              <a:t>biology,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0361" y="4814697"/>
            <a:ext cx="6974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Genetics, Molecular </a:t>
            </a:r>
            <a:r>
              <a:rPr sz="2200" spc="-30" dirty="0">
                <a:latin typeface="Arial"/>
                <a:cs typeface="Arial"/>
              </a:rPr>
              <a:t>Biology, </a:t>
            </a:r>
            <a:r>
              <a:rPr sz="2200" spc="-5" dirty="0">
                <a:latin typeface="Arial"/>
                <a:cs typeface="Arial"/>
              </a:rPr>
              <a:t>Evolution and Ecology”</a:t>
            </a:r>
            <a:r>
              <a:rPr sz="2200" spc="3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ed: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961" y="4999101"/>
            <a:ext cx="542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300" baseline="-16414" dirty="0">
                <a:latin typeface="Arial"/>
                <a:cs typeface="Arial"/>
              </a:rPr>
              <a:t>24</a:t>
            </a:r>
            <a:r>
              <a:rPr sz="1450" dirty="0">
                <a:latin typeface="Arial"/>
                <a:cs typeface="Arial"/>
              </a:rPr>
              <a:t>th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8250" y="5082921"/>
            <a:ext cx="6348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2380" algn="l"/>
                <a:tab pos="1890395" algn="l"/>
                <a:tab pos="3248660" algn="l"/>
                <a:tab pos="4789805" algn="l"/>
                <a:tab pos="5777230" algn="l"/>
              </a:tabLst>
            </a:pP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.Ch</a:t>
            </a:r>
            <a:r>
              <a:rPr sz="2200" spc="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mpa</a:t>
            </a:r>
            <a:r>
              <a:rPr sz="2200" spc="5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Ltd</a:t>
            </a:r>
            <a:r>
              <a:rPr sz="2200" spc="5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Ram</a:t>
            </a:r>
            <a:r>
              <a:rPr sz="2200" dirty="0">
                <a:latin typeface="Arial"/>
                <a:cs typeface="Arial"/>
              </a:rPr>
              <a:t>	N</a:t>
            </a:r>
            <a:r>
              <a:rPr sz="2200" spc="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ga</a:t>
            </a:r>
            <a:r>
              <a:rPr sz="2200" spc="-12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New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0361" y="5351475"/>
            <a:ext cx="2106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0744" algn="l"/>
              </a:tabLst>
            </a:pPr>
            <a:r>
              <a:rPr sz="2200" spc="-5" dirty="0">
                <a:latin typeface="Arial"/>
                <a:cs typeface="Arial"/>
              </a:rPr>
              <a:t>Delhi.	Pp: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45-56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4772" y="259079"/>
            <a:ext cx="6861175" cy="1286510"/>
            <a:chOff x="1604772" y="259079"/>
            <a:chExt cx="6861175" cy="1286510"/>
          </a:xfrm>
        </p:grpSpPr>
        <p:sp>
          <p:nvSpPr>
            <p:cNvPr id="3" name="object 3"/>
            <p:cNvSpPr/>
            <p:nvPr/>
          </p:nvSpPr>
          <p:spPr>
            <a:xfrm>
              <a:off x="1604772" y="259079"/>
              <a:ext cx="6861048" cy="1286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400" y="304799"/>
              <a:ext cx="6717792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7088" y="416051"/>
              <a:ext cx="3009900" cy="815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9476" y="416051"/>
              <a:ext cx="4024883" cy="815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6718300" cy="1143000"/>
          </a:xfrm>
          <a:prstGeom prst="rect">
            <a:avLst/>
          </a:prstGeom>
          <a:ln w="12700">
            <a:solidFill>
              <a:srgbClr val="954304"/>
            </a:solidFill>
          </a:ln>
        </p:spPr>
        <p:txBody>
          <a:bodyPr vert="horz" wrap="square" lIns="0" tIns="260985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2055"/>
              </a:spcBef>
            </a:pPr>
            <a:r>
              <a:rPr sz="3900" dirty="0"/>
              <a:t>Chemical</a:t>
            </a:r>
            <a:r>
              <a:rPr sz="3900" spc="10" dirty="0"/>
              <a:t> </a:t>
            </a:r>
            <a:r>
              <a:rPr sz="3900" spc="-5" dirty="0"/>
              <a:t>interpretation:</a:t>
            </a:r>
            <a:endParaRPr sz="3900"/>
          </a:p>
        </p:txBody>
      </p:sp>
      <p:sp>
        <p:nvSpPr>
          <p:cNvPr id="8" name="object 8"/>
          <p:cNvSpPr/>
          <p:nvPr/>
        </p:nvSpPr>
        <p:spPr>
          <a:xfrm>
            <a:off x="1295400" y="1828800"/>
            <a:ext cx="7498080" cy="4800600"/>
          </a:xfrm>
          <a:custGeom>
            <a:avLst/>
            <a:gdLst/>
            <a:ahLst/>
            <a:cxnLst/>
            <a:rect l="l" t="t" r="r" b="b"/>
            <a:pathLst>
              <a:path w="7498080" h="4800600">
                <a:moveTo>
                  <a:pt x="0" y="4800600"/>
                </a:moveTo>
                <a:lnTo>
                  <a:pt x="7498080" y="4800600"/>
                </a:lnTo>
                <a:lnTo>
                  <a:pt x="749808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25400">
            <a:solidFill>
              <a:srgbClr val="465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6689" y="2296490"/>
            <a:ext cx="7259320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gene 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chemical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determiner.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Gene </a:t>
            </a:r>
            <a:r>
              <a:rPr sz="2400" dirty="0">
                <a:latin typeface="Arial"/>
                <a:cs typeface="Arial"/>
              </a:rPr>
              <a:t>products </a:t>
            </a:r>
            <a:r>
              <a:rPr sz="2400" spc="-5" dirty="0">
                <a:latin typeface="Arial"/>
                <a:cs typeface="Arial"/>
              </a:rPr>
              <a:t>interact with the environment </a:t>
            </a:r>
            <a:r>
              <a:rPr sz="2400" spc="-130" dirty="0">
                <a:latin typeface="Arial"/>
                <a:cs typeface="Arial"/>
              </a:rPr>
              <a:t>and  </a:t>
            </a:r>
            <a:r>
              <a:rPr sz="2400" dirty="0">
                <a:latin typeface="Arial"/>
                <a:cs typeface="Arial"/>
              </a:rPr>
              <a:t>factors </a:t>
            </a:r>
            <a:r>
              <a:rPr sz="2400" spc="-5" dirty="0">
                <a:latin typeface="Arial"/>
                <a:cs typeface="Arial"/>
              </a:rPr>
              <a:t>such as </a:t>
            </a:r>
            <a:r>
              <a:rPr sz="2400" dirty="0">
                <a:latin typeface="Arial"/>
                <a:cs typeface="Arial"/>
              </a:rPr>
              <a:t>temperature, </a:t>
            </a:r>
            <a:r>
              <a:rPr sz="2400" spc="-5" dirty="0">
                <a:latin typeface="Arial"/>
                <a:cs typeface="Arial"/>
              </a:rPr>
              <a:t>light, </a:t>
            </a:r>
            <a:r>
              <a:rPr sz="2400" dirty="0">
                <a:latin typeface="Arial"/>
                <a:cs typeface="Arial"/>
              </a:rPr>
              <a:t>hormones </a:t>
            </a:r>
            <a:r>
              <a:rPr sz="2400" spc="-5" dirty="0">
                <a:latin typeface="Arial"/>
                <a:cs typeface="Arial"/>
              </a:rPr>
              <a:t>and  enzymes.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marL="295910" marR="6350" indent="-283845" algn="just">
              <a:lnSpc>
                <a:spcPct val="10000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If there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any problem or mutation in </a:t>
            </a:r>
            <a:r>
              <a:rPr sz="2400" spc="-114" dirty="0">
                <a:latin typeface="Arial"/>
                <a:cs typeface="Arial"/>
              </a:rPr>
              <a:t>the   </a:t>
            </a:r>
            <a:r>
              <a:rPr sz="2400" dirty="0">
                <a:latin typeface="Arial"/>
                <a:cs typeface="Arial"/>
              </a:rPr>
              <a:t>intermediates,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dirty="0">
                <a:latin typeface="Arial"/>
                <a:cs typeface="Arial"/>
              </a:rPr>
              <a:t>can </a:t>
            </a:r>
            <a:r>
              <a:rPr sz="2400" spc="-5" dirty="0">
                <a:latin typeface="Arial"/>
                <a:cs typeface="Arial"/>
              </a:rPr>
              <a:t>lead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another phenotype  and hence disturb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Mendelian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ratios.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0362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9" y="294131"/>
            <a:ext cx="2854960" cy="894715"/>
            <a:chOff x="3383279" y="294131"/>
            <a:chExt cx="2854960" cy="894715"/>
          </a:xfrm>
        </p:grpSpPr>
        <p:sp>
          <p:nvSpPr>
            <p:cNvPr id="3" name="object 3"/>
            <p:cNvSpPr/>
            <p:nvPr/>
          </p:nvSpPr>
          <p:spPr>
            <a:xfrm>
              <a:off x="3383279" y="294131"/>
              <a:ext cx="2854452" cy="894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97223" y="1039368"/>
              <a:ext cx="2226564" cy="143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6975" y="444449"/>
            <a:ext cx="21494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u="heavy" spc="-5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Example</a:t>
            </a:r>
            <a:endParaRPr sz="4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1447800"/>
            <a:ext cx="7638415" cy="5105400"/>
          </a:xfrm>
          <a:custGeom>
            <a:avLst/>
            <a:gdLst/>
            <a:ahLst/>
            <a:cxnLst/>
            <a:rect l="l" t="t" r="r" b="b"/>
            <a:pathLst>
              <a:path w="7638415" h="5105400">
                <a:moveTo>
                  <a:pt x="0" y="5105400"/>
                </a:moveTo>
                <a:lnTo>
                  <a:pt x="7638288" y="5105400"/>
                </a:lnTo>
                <a:lnTo>
                  <a:pt x="7638288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8596" y="1842261"/>
            <a:ext cx="331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  <a:tab pos="2246630" algn="l"/>
                <a:tab pos="2812415" algn="l"/>
              </a:tabLst>
            </a:pPr>
            <a:r>
              <a:rPr sz="2400" dirty="0">
                <a:latin typeface="Arial"/>
                <a:cs typeface="Arial"/>
              </a:rPr>
              <a:t>that	</a:t>
            </a:r>
            <a:r>
              <a:rPr sz="2400" spc="-5" dirty="0">
                <a:latin typeface="Arial"/>
                <a:cs typeface="Arial"/>
              </a:rPr>
              <a:t>function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eye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6689" y="1842261"/>
            <a:ext cx="4001770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5910" marR="5080" indent="-283845">
              <a:lnSpc>
                <a:spcPts val="2600"/>
              </a:lnSpc>
              <a:spcBef>
                <a:spcPts val="420"/>
              </a:spcBef>
              <a:tabLst>
                <a:tab pos="295910" algn="l"/>
                <a:tab pos="1550035" algn="l"/>
                <a:tab pos="2132330" algn="l"/>
                <a:tab pos="2935605" algn="l"/>
              </a:tabLst>
            </a:pPr>
            <a:r>
              <a:rPr sz="1900" spc="-484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400" spc="-10" dirty="0">
                <a:latin typeface="Arial"/>
                <a:cs typeface="Arial"/>
              </a:rPr>
              <a:t>Effects	</a:t>
            </a:r>
            <a:r>
              <a:rPr sz="2400" spc="-5" dirty="0">
                <a:latin typeface="Arial"/>
                <a:cs typeface="Arial"/>
              </a:rPr>
              <a:t>of	</a:t>
            </a:r>
            <a:r>
              <a:rPr sz="2400" dirty="0">
                <a:latin typeface="Arial"/>
                <a:cs typeface="Arial"/>
              </a:rPr>
              <a:t>two	</a:t>
            </a:r>
            <a:r>
              <a:rPr sz="2400" spc="-10" dirty="0">
                <a:latin typeface="Arial"/>
                <a:cs typeface="Arial"/>
              </a:rPr>
              <a:t>genes  </a:t>
            </a:r>
            <a:r>
              <a:rPr sz="2400" spc="-5" dirty="0">
                <a:latin typeface="Arial"/>
                <a:cs typeface="Arial"/>
              </a:rPr>
              <a:t>pigmentation 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Drosophila.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6689" y="2982595"/>
            <a:ext cx="7400290" cy="333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Char char=""/>
              <a:tabLst>
                <a:tab pos="295910" algn="l"/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 genes are </a:t>
            </a:r>
            <a:r>
              <a:rPr sz="2400" i="1" spc="-5" dirty="0">
                <a:latin typeface="Arial"/>
                <a:cs typeface="Arial"/>
              </a:rPr>
              <a:t>vermilion </a:t>
            </a:r>
            <a:r>
              <a:rPr sz="2400" i="1" dirty="0">
                <a:latin typeface="Arial"/>
                <a:cs typeface="Arial"/>
              </a:rPr>
              <a:t>(v)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i="1" spc="-5" dirty="0">
                <a:latin typeface="Arial"/>
                <a:cs typeface="Arial"/>
              </a:rPr>
              <a:t>cinnabar</a:t>
            </a:r>
            <a:r>
              <a:rPr sz="2400" i="1" spc="10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(cn).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300">
              <a:latin typeface="Arial"/>
              <a:cs typeface="Arial"/>
            </a:endParaRPr>
          </a:p>
          <a:p>
            <a:pPr marL="295910" marR="5080" indent="-283845" algn="just">
              <a:lnSpc>
                <a:spcPts val="2590"/>
              </a:lnSpc>
              <a:spcBef>
                <a:spcPts val="5"/>
              </a:spcBef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Flies </a:t>
            </a:r>
            <a:r>
              <a:rPr sz="2400" dirty="0">
                <a:latin typeface="Arial"/>
                <a:cs typeface="Arial"/>
              </a:rPr>
              <a:t>that are mutant for </a:t>
            </a:r>
            <a:r>
              <a:rPr sz="2400" i="1" spc="-5" dirty="0">
                <a:latin typeface="Arial"/>
                <a:cs typeface="Arial"/>
              </a:rPr>
              <a:t>cn </a:t>
            </a:r>
            <a:r>
              <a:rPr sz="2400" spc="-5" dirty="0">
                <a:latin typeface="Arial"/>
                <a:cs typeface="Arial"/>
              </a:rPr>
              <a:t>lack </a:t>
            </a:r>
            <a:r>
              <a:rPr sz="2400" spc="-35" dirty="0">
                <a:latin typeface="Arial"/>
                <a:cs typeface="Arial"/>
              </a:rPr>
              <a:t>xanthommatin.  </a:t>
            </a:r>
            <a:r>
              <a:rPr sz="2400" spc="-5" dirty="0">
                <a:latin typeface="Arial"/>
                <a:cs typeface="Arial"/>
              </a:rPr>
              <a:t>They have bright red eyes because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drosopterin.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Font typeface="Arial"/>
              <a:buChar char=""/>
            </a:pPr>
            <a:endParaRPr sz="3300">
              <a:latin typeface="Arial"/>
              <a:cs typeface="Arial"/>
            </a:endParaRPr>
          </a:p>
          <a:p>
            <a:pPr marL="295910" marR="5080" indent="-283845" algn="just">
              <a:lnSpc>
                <a:spcPts val="2590"/>
              </a:lnSpc>
              <a:buClr>
                <a:srgbClr val="3891A7"/>
              </a:buClr>
              <a:buSzPct val="79166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Mutant </a:t>
            </a:r>
            <a:r>
              <a:rPr sz="2400" i="1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flies </a:t>
            </a:r>
            <a:r>
              <a:rPr sz="2400" dirty="0">
                <a:latin typeface="Arial"/>
                <a:cs typeface="Arial"/>
              </a:rPr>
              <a:t>also lack </a:t>
            </a:r>
            <a:r>
              <a:rPr sz="2400" spc="-5" dirty="0">
                <a:latin typeface="Arial"/>
                <a:cs typeface="Arial"/>
              </a:rPr>
              <a:t>xanthommatin </a:t>
            </a:r>
            <a:r>
              <a:rPr sz="2400" dirty="0">
                <a:latin typeface="Arial"/>
                <a:cs typeface="Arial"/>
              </a:rPr>
              <a:t>but for </a:t>
            </a:r>
            <a:r>
              <a:rPr sz="2400" spc="-35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reason.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these flies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pathway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blocked because there is no functional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enzyme.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991" y="376427"/>
            <a:ext cx="7193280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6794500" cy="1143000"/>
          </a:xfrm>
          <a:prstGeom prst="rect">
            <a:avLst/>
          </a:prstGeom>
          <a:ln w="25400">
            <a:solidFill>
              <a:srgbClr val="954304"/>
            </a:solidFill>
          </a:ln>
        </p:spPr>
        <p:txBody>
          <a:bodyPr vert="horz" wrap="square" lIns="0" tIns="285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45"/>
              </a:spcBef>
            </a:pPr>
            <a:r>
              <a:rPr sz="3600" spc="-5" dirty="0"/>
              <a:t>Kinds </a:t>
            </a:r>
            <a:r>
              <a:rPr sz="3600" dirty="0"/>
              <a:t>of </a:t>
            </a:r>
            <a:r>
              <a:rPr sz="3600" spc="-5" dirty="0"/>
              <a:t>Epistatic Interactions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228140" y="1875789"/>
            <a:ext cx="14986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450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6373" y="1859025"/>
            <a:ext cx="5564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In epistasis less than four phenotypes appear in</a:t>
            </a:r>
            <a:r>
              <a:rPr sz="1900" spc="2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F2.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5854" y="2542158"/>
            <a:ext cx="6286500" cy="402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7990" algn="l"/>
              </a:tabLst>
            </a:pPr>
            <a:r>
              <a:rPr sz="1900" spc="-5" dirty="0">
                <a:latin typeface="Arial"/>
                <a:cs typeface="Arial"/>
              </a:rPr>
              <a:t>(і)	</a:t>
            </a:r>
            <a:r>
              <a:rPr sz="1900" spc="-10" dirty="0">
                <a:latin typeface="Arial"/>
                <a:cs typeface="Arial"/>
              </a:rPr>
              <a:t>Dominant </a:t>
            </a:r>
            <a:r>
              <a:rPr sz="1900" spc="-5" dirty="0">
                <a:latin typeface="Arial"/>
                <a:cs typeface="Arial"/>
              </a:rPr>
              <a:t>Epistasis.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(12:3:1)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415925" indent="-403860">
              <a:lnSpc>
                <a:spcPct val="100000"/>
              </a:lnSpc>
              <a:buAutoNum type="romanLcParenBoth" startAt="2"/>
              <a:tabLst>
                <a:tab pos="415925" algn="l"/>
                <a:tab pos="416559" algn="l"/>
              </a:tabLst>
            </a:pPr>
            <a:r>
              <a:rPr sz="1900" spc="-5" dirty="0">
                <a:latin typeface="Arial"/>
                <a:cs typeface="Arial"/>
              </a:rPr>
              <a:t>Recessive </a:t>
            </a:r>
            <a:r>
              <a:rPr sz="1900" dirty="0">
                <a:latin typeface="Arial"/>
                <a:cs typeface="Arial"/>
              </a:rPr>
              <a:t>epistasis.(9:3:4)(Supplementary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interaction)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romanLcParenBoth" startAt="2"/>
            </a:pPr>
            <a:endParaRPr sz="2300">
              <a:latin typeface="Arial"/>
              <a:cs typeface="Arial"/>
            </a:endParaRPr>
          </a:p>
          <a:p>
            <a:pPr marL="413384" marR="490220" indent="-401320">
              <a:lnSpc>
                <a:spcPct val="116300"/>
              </a:lnSpc>
              <a:spcBef>
                <a:spcPts val="5"/>
              </a:spcBef>
              <a:buAutoNum type="romanLcParenBoth" startAt="2"/>
              <a:tabLst>
                <a:tab pos="403860" algn="l"/>
              </a:tabLst>
            </a:pPr>
            <a:r>
              <a:rPr sz="1900" spc="-5" dirty="0">
                <a:latin typeface="Arial"/>
                <a:cs typeface="Arial"/>
              </a:rPr>
              <a:t>Duplicate Recessive Genes (9:7) (Complementary  Genes)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romanLcParenBoth" startAt="2"/>
            </a:pPr>
            <a:endParaRPr sz="2600">
              <a:latin typeface="Arial"/>
              <a:cs typeface="Arial"/>
            </a:endParaRPr>
          </a:p>
          <a:p>
            <a:pPr marL="415925" indent="-403860">
              <a:lnSpc>
                <a:spcPct val="100000"/>
              </a:lnSpc>
              <a:spcBef>
                <a:spcPts val="5"/>
              </a:spcBef>
              <a:buAutoNum type="romanLcParenBoth" startAt="2"/>
              <a:tabLst>
                <a:tab pos="416559" algn="l"/>
              </a:tabLst>
            </a:pPr>
            <a:r>
              <a:rPr sz="1900" spc="-5" dirty="0">
                <a:latin typeface="Arial"/>
                <a:cs typeface="Arial"/>
              </a:rPr>
              <a:t>Duplicate Dominant Genes.</a:t>
            </a:r>
            <a:r>
              <a:rPr sz="1900" spc="9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(15:1)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romanLcParenBoth" startAt="2"/>
            </a:pPr>
            <a:endParaRPr sz="2600">
              <a:latin typeface="Arial"/>
              <a:cs typeface="Arial"/>
            </a:endParaRPr>
          </a:p>
          <a:p>
            <a:pPr marL="427990" indent="-415925">
              <a:lnSpc>
                <a:spcPct val="100000"/>
              </a:lnSpc>
              <a:buAutoNum type="romanLcParenBoth" startAt="2"/>
              <a:tabLst>
                <a:tab pos="427990" algn="l"/>
                <a:tab pos="428625" algn="l"/>
              </a:tabLst>
            </a:pPr>
            <a:r>
              <a:rPr sz="1900" spc="-5" dirty="0">
                <a:latin typeface="Arial"/>
                <a:cs typeface="Arial"/>
              </a:rPr>
              <a:t>Duplicate Genes </a:t>
            </a:r>
            <a:r>
              <a:rPr sz="1900" spc="-10" dirty="0">
                <a:latin typeface="Arial"/>
                <a:cs typeface="Arial"/>
              </a:rPr>
              <a:t>with </a:t>
            </a:r>
            <a:r>
              <a:rPr sz="1900" spc="-5" dirty="0">
                <a:latin typeface="Arial"/>
                <a:cs typeface="Arial"/>
              </a:rPr>
              <a:t>Cumulative </a:t>
            </a:r>
            <a:r>
              <a:rPr sz="1900" spc="-10" dirty="0">
                <a:latin typeface="Arial"/>
                <a:cs typeface="Arial"/>
              </a:rPr>
              <a:t>Effect</a:t>
            </a:r>
            <a:r>
              <a:rPr sz="1900" spc="1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(9:6:1)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romanLcParenBoth" startAt="2"/>
            </a:pPr>
            <a:endParaRPr sz="2600">
              <a:latin typeface="Arial"/>
              <a:cs typeface="Arial"/>
            </a:endParaRPr>
          </a:p>
          <a:p>
            <a:pPr marL="415925" indent="-403860">
              <a:lnSpc>
                <a:spcPct val="100000"/>
              </a:lnSpc>
              <a:buAutoNum type="romanLcParenBoth" startAt="2"/>
              <a:tabLst>
                <a:tab pos="416559" algn="l"/>
              </a:tabLst>
            </a:pPr>
            <a:r>
              <a:rPr sz="1900" spc="-5" dirty="0">
                <a:latin typeface="Arial"/>
                <a:cs typeface="Arial"/>
              </a:rPr>
              <a:t>Dominant Recessive Interaction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(13:3)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067" y="263652"/>
            <a:ext cx="4687824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52400"/>
            <a:ext cx="5194300" cy="685800"/>
          </a:xfrm>
          <a:prstGeom prst="rect">
            <a:avLst/>
          </a:prstGeom>
          <a:ln w="25400">
            <a:solidFill>
              <a:srgbClr val="C32C2D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650"/>
              </a:spcBef>
            </a:pPr>
            <a:r>
              <a:rPr sz="2500" spc="-5" dirty="0"/>
              <a:t>Dominant Epistasis.</a:t>
            </a:r>
            <a:r>
              <a:rPr sz="2500" spc="15" dirty="0"/>
              <a:t> </a:t>
            </a:r>
            <a:r>
              <a:rPr sz="2500" spc="-5" dirty="0"/>
              <a:t>(12:3:1)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1435608" y="1066800"/>
            <a:ext cx="7498080" cy="5562600"/>
          </a:xfrm>
          <a:custGeom>
            <a:avLst/>
            <a:gdLst/>
            <a:ahLst/>
            <a:cxnLst/>
            <a:rect l="l" t="t" r="r" b="b"/>
            <a:pathLst>
              <a:path w="7498080" h="5562600">
                <a:moveTo>
                  <a:pt x="0" y="5562600"/>
                </a:moveTo>
                <a:lnTo>
                  <a:pt x="7498080" y="5562600"/>
                </a:lnTo>
                <a:lnTo>
                  <a:pt x="749808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25400">
            <a:solidFill>
              <a:srgbClr val="954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6897" y="1327150"/>
            <a:ext cx="710501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8064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Dominant allele (eg.,A) of one gene hides the </a:t>
            </a:r>
            <a:r>
              <a:rPr sz="2000" spc="-10" dirty="0">
                <a:latin typeface="Arial"/>
                <a:cs typeface="Arial"/>
              </a:rPr>
              <a:t>effect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allele  of another gene (eg., B) and expresses itself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phenotypically.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marL="295910" marR="210185" indent="-283845">
              <a:lnSpc>
                <a:spcPct val="100000"/>
              </a:lnSpc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The B allele (hypostatic) will be expressed only when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  locus A contains two recessive (aa)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alleles.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  <a:tab pos="5667375" algn="l"/>
              </a:tabLst>
            </a:pPr>
            <a:r>
              <a:rPr sz="2000" dirty="0">
                <a:latin typeface="Arial"/>
                <a:cs typeface="Arial"/>
              </a:rPr>
              <a:t>Thus,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genotype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BB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Aa Bb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bb	or Aa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bb</a:t>
            </a:r>
            <a:endParaRPr sz="20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produce the same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phenotype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Arial"/>
              <a:cs typeface="Arial"/>
            </a:endParaRPr>
          </a:p>
          <a:p>
            <a:pPr marL="295910" marR="88265" indent="-283845">
              <a:lnSpc>
                <a:spcPct val="10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genotype aa BB or aa Bb and aa bb produce two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  phenotype.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marL="295910" marR="5080" indent="-283845">
              <a:lnSpc>
                <a:spcPct val="100000"/>
              </a:lnSpc>
              <a:buClr>
                <a:srgbClr val="3891A7"/>
              </a:buClr>
              <a:buSzPct val="80000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dirty="0">
                <a:latin typeface="Arial"/>
                <a:cs typeface="Arial"/>
              </a:rPr>
              <a:t>of dominant epistasis modifies the classical ratio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9:3:3:1 into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12:3:1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1574</Words>
  <Application>Microsoft Office PowerPoint</Application>
  <PresentationFormat>On-screen Show (4:3)</PresentationFormat>
  <Paragraphs>424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EPISTATIC GENE INTRACTION </vt:lpstr>
      <vt:lpstr>Introduction</vt:lpstr>
      <vt:lpstr>Slide 3</vt:lpstr>
      <vt:lpstr>Difference between dominance and  epistasis</vt:lpstr>
      <vt:lpstr>Chemical interpretation:</vt:lpstr>
      <vt:lpstr>Slide 6</vt:lpstr>
      <vt:lpstr>Example</vt:lpstr>
      <vt:lpstr>Kinds of Epistatic Interactions</vt:lpstr>
      <vt:lpstr>Dominant Epistasis. (12:3:1)</vt:lpstr>
      <vt:lpstr>Slide 10</vt:lpstr>
      <vt:lpstr>Example:</vt:lpstr>
      <vt:lpstr>Slide 12</vt:lpstr>
      <vt:lpstr>Recessive epistasis. (9:3:4)  (Supplementary interaction)</vt:lpstr>
      <vt:lpstr>Slide 14</vt:lpstr>
      <vt:lpstr>Slide 15</vt:lpstr>
      <vt:lpstr>Slide 16</vt:lpstr>
      <vt:lpstr>Duplicate Recessive Genes (9:7)  (Complementary Genes)</vt:lpstr>
      <vt:lpstr>Slide 18</vt:lpstr>
      <vt:lpstr>Slide 19</vt:lpstr>
      <vt:lpstr>Slide 20</vt:lpstr>
      <vt:lpstr> In this case dominant alleles on both locus  are required hence wherever A and B both  are present they result into purple effect  masking the white.</vt:lpstr>
      <vt:lpstr>Slide 22</vt:lpstr>
      <vt:lpstr>Slide 23</vt:lpstr>
      <vt:lpstr>Duplicate Dominant Genes. (15:1)</vt:lpstr>
      <vt:lpstr>Phenotypic  expression</vt:lpstr>
      <vt:lpstr>Slide 26</vt:lpstr>
      <vt:lpstr>AaBb  (triangular)</vt:lpstr>
      <vt:lpstr>Duplicate Genes with  Cumulative Effect. (9:6:1)</vt:lpstr>
      <vt:lpstr>Slide 29</vt:lpstr>
      <vt:lpstr>Slide 30</vt:lpstr>
      <vt:lpstr>Slide 31</vt:lpstr>
      <vt:lpstr>Dominant Recessive Interaction (13:3)</vt:lpstr>
      <vt:lpstr>Slide 33</vt:lpstr>
      <vt:lpstr>Slide 34</vt:lpstr>
      <vt:lpstr>Slide 35</vt:lpstr>
      <vt:lpstr>Example:</vt:lpstr>
      <vt:lpstr>Slide 37</vt:lpstr>
      <vt:lpstr>KKdd  (blue)</vt:lpstr>
      <vt:lpstr>Slide 39</vt:lpstr>
      <vt:lpstr>Slide 40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EPISTATIC GENE INTRACTION </dc:title>
  <cp:lastModifiedBy>Admin</cp:lastModifiedBy>
  <cp:revision>1</cp:revision>
  <dcterms:created xsi:type="dcterms:W3CDTF">2020-08-05T03:42:35Z</dcterms:created>
  <dcterms:modified xsi:type="dcterms:W3CDTF">2020-09-06T10:47:55Z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2020-08-05T00:00:00Z</vt:filetime>
  </property>
</Properties>
</file>